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1"/>
  </p:notesMasterIdLst>
  <p:handoutMasterIdLst>
    <p:handoutMasterId r:id="rId42"/>
  </p:handoutMasterIdLst>
  <p:sldIdLst>
    <p:sldId id="256" r:id="rId2"/>
    <p:sldId id="403" r:id="rId3"/>
    <p:sldId id="424" r:id="rId4"/>
    <p:sldId id="336" r:id="rId5"/>
    <p:sldId id="409" r:id="rId6"/>
    <p:sldId id="335" r:id="rId7"/>
    <p:sldId id="410" r:id="rId8"/>
    <p:sldId id="405" r:id="rId9"/>
    <p:sldId id="363" r:id="rId10"/>
    <p:sldId id="342" r:id="rId11"/>
    <p:sldId id="391" r:id="rId12"/>
    <p:sldId id="344" r:id="rId13"/>
    <p:sldId id="345" r:id="rId14"/>
    <p:sldId id="411" r:id="rId15"/>
    <p:sldId id="392" r:id="rId16"/>
    <p:sldId id="412" r:id="rId17"/>
    <p:sldId id="413" r:id="rId18"/>
    <p:sldId id="258" r:id="rId19"/>
    <p:sldId id="415" r:id="rId20"/>
    <p:sldId id="417" r:id="rId21"/>
    <p:sldId id="422" r:id="rId22"/>
    <p:sldId id="423" r:id="rId23"/>
    <p:sldId id="425" r:id="rId24"/>
    <p:sldId id="426" r:id="rId25"/>
    <p:sldId id="427" r:id="rId26"/>
    <p:sldId id="428" r:id="rId27"/>
    <p:sldId id="429" r:id="rId28"/>
    <p:sldId id="430" r:id="rId29"/>
    <p:sldId id="431" r:id="rId30"/>
    <p:sldId id="433" r:id="rId31"/>
    <p:sldId id="434" r:id="rId32"/>
    <p:sldId id="435" r:id="rId33"/>
    <p:sldId id="436" r:id="rId34"/>
    <p:sldId id="437" r:id="rId35"/>
    <p:sldId id="438" r:id="rId36"/>
    <p:sldId id="439" r:id="rId37"/>
    <p:sldId id="440" r:id="rId38"/>
    <p:sldId id="441" r:id="rId39"/>
    <p:sldId id="44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90"/>
    <p:restoredTop sz="66303"/>
  </p:normalViewPr>
  <p:slideViewPr>
    <p:cSldViewPr snapToGrid="0" snapToObjects="1">
      <p:cViewPr>
        <p:scale>
          <a:sx n="79" d="100"/>
          <a:sy n="79" d="100"/>
        </p:scale>
        <p:origin x="632" y="504"/>
      </p:cViewPr>
      <p:guideLst>
        <p:guide orient="horz" pos="2184"/>
        <p:guide pos="3744"/>
      </p:guideLst>
    </p:cSldViewPr>
  </p:slideViewPr>
  <p:notesTextViewPr>
    <p:cViewPr>
      <p:scale>
        <a:sx n="110" d="100"/>
        <a:sy n="11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790-147C-7748-A8A1-65FAC8A20F72}" type="datetimeFigureOut">
              <a:rPr lang="en-US" smtClean="0"/>
              <a:t>5/3/19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7C3C-3B4A-A94C-9469-5678414F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9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77B6-7185-9642-B594-FCD5D893C7A0}" type="datetimeFigureOut">
              <a:rPr lang="en-US" smtClean="0"/>
              <a:t>5/3/19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3586-FEB5-7C43-8F44-7EFAE4EEC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615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that was a lot of information. Let’s try to break it down into a mental model. Here’s a template for making </a:t>
            </a:r>
            <a:r>
              <a:rPr lang="en-US" i="1" dirty="0"/>
              <a:t>any</a:t>
            </a:r>
            <a:r>
              <a:rPr lang="en-US" i="0" dirty="0"/>
              <a:t> kind of graph with ggplot2. </a:t>
            </a:r>
            <a:endParaRPr lang="en-US" dirty="0"/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b="0" baseline="0" dirty="0"/>
              <a:t>Pick a tidy data frame</a:t>
            </a:r>
          </a:p>
          <a:p>
            <a:pPr marL="228600" indent="-228600">
              <a:buAutoNum type="arabicPeriod"/>
            </a:pPr>
            <a:r>
              <a:rPr lang="en-US" b="0" baseline="0" dirty="0"/>
              <a:t>Choose a </a:t>
            </a:r>
            <a:r>
              <a:rPr lang="en-US" b="0" baseline="0" dirty="0" err="1"/>
              <a:t>geom</a:t>
            </a:r>
            <a:r>
              <a:rPr lang="en-US" b="0" baseline="0" dirty="0"/>
              <a:t> function</a:t>
            </a:r>
          </a:p>
          <a:p>
            <a:pPr marL="228600" indent="-228600">
              <a:buAutoNum type="arabicPeriod"/>
            </a:pPr>
            <a:r>
              <a:rPr lang="en-US" b="0" baseline="0" dirty="0"/>
              <a:t>Write aesthetic mappings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3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good time to introduce the idea of ”tidy” data that also gives the “</a:t>
            </a:r>
            <a:r>
              <a:rPr lang="en-US" dirty="0" err="1"/>
              <a:t>tidyverse</a:t>
            </a:r>
            <a:r>
              <a:rPr lang="en-US" dirty="0"/>
              <a:t>” its name. </a:t>
            </a:r>
          </a:p>
          <a:p>
            <a:endParaRPr lang="en-US" dirty="0"/>
          </a:p>
          <a:p>
            <a:r>
              <a:rPr lang="en-US" dirty="0"/>
              <a:t>Any data set can take on a lot of different shapes. But there is one shape that is best suited for data analysis, and that shape is called ”tidy.” </a:t>
            </a:r>
          </a:p>
          <a:p>
            <a:endParaRPr lang="en-US" dirty="0"/>
          </a:p>
          <a:p>
            <a:r>
              <a:rPr lang="en-US" dirty="0"/>
              <a:t>The opposite of “tidy” data is often called “messy” and often times one of the first data analysis tasks is to convert “messy” data into “tidy data.”</a:t>
            </a:r>
          </a:p>
          <a:p>
            <a:endParaRPr lang="en-US" dirty="0"/>
          </a:p>
          <a:p>
            <a:r>
              <a:rPr lang="en-US" u="sng" dirty="0"/>
              <a:t>Question</a:t>
            </a:r>
            <a:r>
              <a:rPr lang="en-US" dirty="0"/>
              <a:t>: do you think that the “orders” data frame is tidy? Why or why not?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data set is tidy if: each variable is in its own column,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Each case is in its own row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Each value is in its own cell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34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many different ways data</a:t>
            </a:r>
            <a:r>
              <a:rPr lang="en-US" baseline="0" dirty="0"/>
              <a:t> can be displayed, and to tell </a:t>
            </a:r>
            <a:r>
              <a:rPr lang="en-US" baseline="0" dirty="0" err="1"/>
              <a:t>ggplot</a:t>
            </a:r>
            <a:r>
              <a:rPr lang="en-US" baseline="0" dirty="0"/>
              <a:t> what type of graph you want you pick a </a:t>
            </a:r>
            <a:r>
              <a:rPr lang="en-US" b="1" baseline="0" dirty="0" err="1"/>
              <a:t>geom</a:t>
            </a:r>
            <a:r>
              <a:rPr lang="en-US" baseline="0" dirty="0"/>
              <a:t>_ function.</a:t>
            </a:r>
          </a:p>
          <a:p>
            <a:endParaRPr lang="en-US" baseline="0" dirty="0"/>
          </a:p>
          <a:p>
            <a:r>
              <a:rPr lang="en-US" baseline="0" dirty="0"/>
              <a:t>Here are the top 6 most useful </a:t>
            </a:r>
            <a:r>
              <a:rPr lang="en-US" baseline="0" dirty="0" err="1"/>
              <a:t>geom</a:t>
            </a:r>
            <a:r>
              <a:rPr lang="en-US" baseline="0" dirty="0"/>
              <a:t> functions for visualizing clinical data, but there are many more. With these 6 you can make histograms, bar plots, scatter plots, dot plots, boxplots, and line plots.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75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ggplot2 Cheat</a:t>
            </a:r>
            <a:r>
              <a:rPr lang="en-US" baseline="0" dirty="0"/>
              <a:t> Sheet (hand out) is great to have on hand as you’re exploring your data with </a:t>
            </a:r>
            <a:r>
              <a:rPr lang="en-US" baseline="0" dirty="0" err="1"/>
              <a:t>ggplot</a:t>
            </a:r>
            <a:r>
              <a:rPr lang="en-US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183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now we've picked a tidy data frame, we've picked a </a:t>
            </a:r>
            <a:r>
              <a:rPr lang="en-US" dirty="0" err="1"/>
              <a:t>geom</a:t>
            </a:r>
            <a:r>
              <a:rPr lang="en-US" dirty="0"/>
              <a:t> function, what's left now is to write aesthetic mappings. </a:t>
            </a:r>
          </a:p>
          <a:p>
            <a:endParaRPr lang="en-US" dirty="0"/>
          </a:p>
          <a:p>
            <a:r>
              <a:rPr lang="en-US" dirty="0"/>
              <a:t>So what's an aesthetic mapping? An aesthetic mapping is a definition of how you what the variables of your data frame represented as graphical markings on your plot.</a:t>
            </a:r>
          </a:p>
          <a:p>
            <a:endParaRPr lang="en-US" dirty="0"/>
          </a:p>
          <a:p>
            <a:r>
              <a:rPr lang="en-US" dirty="0"/>
              <a:t>For example, consider this data frame with 3 columns a, b, c, and this x/y graph.</a:t>
            </a:r>
          </a:p>
          <a:p>
            <a:endParaRPr lang="en-US" dirty="0"/>
          </a:p>
          <a:p>
            <a:r>
              <a:rPr lang="en-US" dirty="0"/>
              <a:t>* The aesthetic mapping above defines that x axis value of each marking should come from the "a" column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y axis value from the "b" column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since we’re now out of axes, we can define that the color should come from the "c" column. R figures out a reasonable color scale but you can fine tune this.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a result, you get the expected graph.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111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Correct answer: D</a:t>
            </a:r>
          </a:p>
          <a:p>
            <a:endParaRPr lang="en-US" dirty="0"/>
          </a:p>
          <a:p>
            <a:r>
              <a:rPr lang="en-US" dirty="0"/>
              <a:t>Color – can be continuous gradients, as in gene expression heatmaps</a:t>
            </a:r>
          </a:p>
          <a:p>
            <a:endParaRPr lang="en-US" dirty="0"/>
          </a:p>
          <a:p>
            <a:r>
              <a:rPr lang="en-US" dirty="0"/>
              <a:t>(If </a:t>
            </a:r>
            <a:r>
              <a:rPr lang="en-US" dirty="0" err="1"/>
              <a:t>cts</a:t>
            </a:r>
            <a:r>
              <a:rPr lang="en-US" dirty="0"/>
              <a:t> vs discrete are not clear, review orders dataset)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929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982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694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099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155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first block we will introduce ourselves to R and the concepts of reproducible reporting.</a:t>
            </a:r>
          </a:p>
          <a:p>
            <a:endParaRPr lang="en-US" dirty="0"/>
          </a:p>
          <a:p>
            <a:r>
              <a:rPr lang="en-US" dirty="0"/>
              <a:t>First Hour:  Getting oriented to the R programming language and basic coding concepts</a:t>
            </a:r>
          </a:p>
          <a:p>
            <a:endParaRPr lang="en-US" dirty="0"/>
          </a:p>
          <a:p>
            <a:r>
              <a:rPr lang="en-US" dirty="0"/>
              <a:t>Second Hour:  Learning reproducible reporting practices and tools in 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961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720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4196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way to </a:t>
            </a:r>
            <a:r>
              <a:rPr lang="en-US" b="1" dirty="0"/>
              <a:t>display</a:t>
            </a:r>
            <a:r>
              <a:rPr lang="en-US" b="0" dirty="0"/>
              <a:t> the data… </a:t>
            </a:r>
            <a:endParaRPr lang="en-US" dirty="0"/>
          </a:p>
          <a:p>
            <a:r>
              <a:rPr lang="en-US" dirty="0"/>
              <a:t>Left: one point </a:t>
            </a:r>
          </a:p>
          <a:p>
            <a:r>
              <a:rPr lang="en-US" dirty="0"/>
              <a:t>Right: a smoothened line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11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5912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wordy.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935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first hour our goal is to develop some familiarity with the R programming language as well as some basic proficiency with coding fundamentals as they are implemented in R.</a:t>
            </a:r>
          </a:p>
          <a:p>
            <a:endParaRPr lang="en-US" dirty="0"/>
          </a:p>
          <a:p>
            <a:r>
              <a:rPr lang="en-US" dirty="0"/>
              <a:t>We will log into the R environment and learn about the how to execute code in the console.</a:t>
            </a:r>
          </a:p>
          <a:p>
            <a:endParaRPr lang="en-US" dirty="0"/>
          </a:p>
          <a:p>
            <a:r>
              <a:rPr lang="en-US" dirty="0"/>
              <a:t>Upon this we will layer concepts of functions and objects.  We will use some basic functions and make some objects.</a:t>
            </a:r>
          </a:p>
          <a:p>
            <a:endParaRPr lang="en-US" dirty="0"/>
          </a:p>
          <a:p>
            <a:r>
              <a:rPr lang="en-US" dirty="0"/>
              <a:t>Finally we will access and interact with a </a:t>
            </a:r>
            <a:r>
              <a:rPr lang="en-US" dirty="0" err="1"/>
              <a:t>dataframe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140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time we looked at a data set with ESR lab values from CERNER. How do you think they are distributed? Let’s take a quick minute to discuss.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5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322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/>
              <a:t>You</a:t>
            </a:r>
            <a:r>
              <a:rPr lang="en-US" i="0" baseline="0" dirty="0"/>
              <a:t> might have expected that it’s normal or bimodal (with normal and abnormal values).</a:t>
            </a:r>
          </a:p>
          <a:p>
            <a:endParaRPr lang="en-US" i="0" baseline="0" dirty="0"/>
          </a:p>
          <a:p>
            <a:r>
              <a:rPr lang="en-US" i="0" baseline="0" dirty="0"/>
              <a:t>Instead the maximum is close to zero and there’s a long tail on the right, with no clear separation of normal and abnormal values.</a:t>
            </a:r>
          </a:p>
          <a:p>
            <a:endParaRPr lang="en-US" i="0" baseline="0" dirty="0"/>
          </a:p>
          <a:p>
            <a:r>
              <a:rPr lang="en-US" i="0" baseline="0" dirty="0"/>
              <a:t>This is not at all clear from looking at a table with almost 250,000 rows.</a:t>
            </a:r>
          </a:p>
          <a:p>
            <a:endParaRPr lang="en-US" i="0" dirty="0"/>
          </a:p>
          <a:p>
            <a:r>
              <a:rPr lang="en-US" i="0" dirty="0"/>
              <a:t>The point of this exercise is that you might have preconceived ideas about your data, but they often aren’t accurate. Being able to visualize data quickly is critical for</a:t>
            </a:r>
            <a:r>
              <a:rPr lang="en-US" i="0" baseline="0" dirty="0"/>
              <a:t> understanding. </a:t>
            </a:r>
          </a:p>
          <a:p>
            <a:endParaRPr lang="en-US" i="0" baseline="0" dirty="0"/>
          </a:p>
          <a:p>
            <a:r>
              <a:rPr lang="en-US" i="1" baseline="0" dirty="0"/>
              <a:t>Delete from PDF deck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179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Warning useful - Good to think about NAs in the dataset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45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/>
              <a:t>We’ll be using the </a:t>
            </a:r>
            <a:r>
              <a:rPr lang="en-US" i="0" dirty="0" err="1"/>
              <a:t>ggplot</a:t>
            </a:r>
            <a:r>
              <a:rPr lang="en-US" i="0" dirty="0"/>
              <a:t> package for creating graphics. </a:t>
            </a:r>
            <a:r>
              <a:rPr lang="en-US" i="0" dirty="0" err="1"/>
              <a:t>ggplot</a:t>
            </a:r>
            <a:r>
              <a:rPr lang="en-US" i="0" dirty="0"/>
              <a:t> is </a:t>
            </a:r>
            <a:r>
              <a:rPr lang="en-US" i="0" baseline="0" dirty="0"/>
              <a:t>part of the </a:t>
            </a:r>
            <a:r>
              <a:rPr lang="en-US" i="0" baseline="0" dirty="0" err="1"/>
              <a:t>tidyverse</a:t>
            </a:r>
            <a:r>
              <a:rPr lang="en-US" i="0" baseline="0" dirty="0"/>
              <a:t> so it will get loaded when you load the </a:t>
            </a:r>
            <a:r>
              <a:rPr lang="en-US" i="0" baseline="0" dirty="0" err="1"/>
              <a:t>tidyverse</a:t>
            </a:r>
            <a:r>
              <a:rPr lang="en-US" i="0" baseline="0" dirty="0"/>
              <a:t> metapackage by running library(</a:t>
            </a:r>
            <a:r>
              <a:rPr lang="en-US" i="0" baseline="0" dirty="0" err="1"/>
              <a:t>tidyverse</a:t>
            </a:r>
            <a:r>
              <a:rPr lang="en-US" i="0" baseline="0" dirty="0"/>
              <a:t>)</a:t>
            </a:r>
            <a:endParaRPr lang="en-US" b="0" i="0" baseline="0" dirty="0"/>
          </a:p>
          <a:p>
            <a:endParaRPr lang="en-US" b="0" i="1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GGplot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provides a "grammar of graphics" for data visualization. The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idea is that you can build any type of</a:t>
            </a:r>
            <a:r>
              <a:rPr lang="en-US" sz="12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 by specifying the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specifies the 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 of graph,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describes how the data should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 represented as visual marks on that graph.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there should be a consistent way, or a </a:t>
            </a:r>
            <a:r>
              <a:rPr lang="en-US" sz="1200" b="1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grammar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 construct any type of graph.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advantage of ggplot2 over other graphics packages for R is this consistent grammar, which makes it easy to try out a bunch of different ways to display your data without having to change much code.</a:t>
            </a:r>
            <a:endParaRPr lang="en-US" i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65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baseline="0" dirty="0"/>
              <a:t>Here is how you use </a:t>
            </a:r>
            <a:r>
              <a:rPr lang="en-US" i="0" baseline="0" dirty="0" err="1"/>
              <a:t>ggplot</a:t>
            </a:r>
            <a:r>
              <a:rPr lang="en-US" i="0" baseline="0" dirty="0"/>
              <a:t>. </a:t>
            </a:r>
          </a:p>
          <a:p>
            <a:endParaRPr lang="en-US" i="0" baseline="0" dirty="0"/>
          </a:p>
          <a:p>
            <a:pPr marL="171450" indent="-171450">
              <a:buFont typeface="Arial" charset="0"/>
              <a:buChar char="•"/>
            </a:pPr>
            <a:r>
              <a:rPr lang="en-US" i="0" baseline="0" dirty="0"/>
              <a:t>You can see that we give it a data frame, in this case, our ESR data</a:t>
            </a:r>
          </a:p>
          <a:p>
            <a:pPr marL="171450" indent="-171450">
              <a:buFont typeface="Arial" charset="0"/>
              <a:buChar char="•"/>
            </a:pPr>
            <a:r>
              <a:rPr lang="en-US" i="0" baseline="0" dirty="0"/>
              <a:t>We specify the type of graph, or “</a:t>
            </a:r>
            <a:r>
              <a:rPr lang="en-US" i="0" baseline="0" dirty="0" err="1"/>
              <a:t>geom</a:t>
            </a:r>
            <a:r>
              <a:rPr lang="en-US" i="0" baseline="0" dirty="0"/>
              <a:t>”, in this case, a histogram</a:t>
            </a:r>
          </a:p>
          <a:p>
            <a:pPr marL="171450" indent="-171450">
              <a:buFont typeface="Arial" charset="0"/>
              <a:buChar char="•"/>
            </a:pPr>
            <a:r>
              <a:rPr lang="en-US" i="0" baseline="0" dirty="0"/>
              <a:t>And we specify an aesthetic mapping, in this case, saying that we want the variable “Result” which contains results of ESR testing values, on the x axis.</a:t>
            </a:r>
          </a:p>
          <a:p>
            <a:pPr marL="171450" indent="-171450">
              <a:buFont typeface="Arial" charset="0"/>
              <a:buChar char="•"/>
            </a:pPr>
            <a:r>
              <a:rPr lang="en-US" i="0" baseline="0" dirty="0"/>
              <a:t>A few more details to note: you always start a plot with the </a:t>
            </a:r>
            <a:r>
              <a:rPr lang="en-US" i="0" baseline="0" dirty="0" err="1"/>
              <a:t>ggplot</a:t>
            </a:r>
            <a:r>
              <a:rPr lang="en-US" i="0" baseline="0" dirty="0"/>
              <a:t>() function</a:t>
            </a:r>
          </a:p>
          <a:p>
            <a:pPr marL="171450" indent="-171450">
              <a:buFont typeface="Arial" charset="0"/>
              <a:buChar char="•"/>
            </a:pPr>
            <a:r>
              <a:rPr lang="en-US" i="0" baseline="0" dirty="0"/>
              <a:t>To connect the </a:t>
            </a:r>
            <a:r>
              <a:rPr lang="en-US" i="0" baseline="0" dirty="0" err="1"/>
              <a:t>ggplot</a:t>
            </a:r>
            <a:r>
              <a:rPr lang="en-US" i="0" baseline="0" dirty="0"/>
              <a:t> function to the </a:t>
            </a:r>
            <a:r>
              <a:rPr lang="en-US" i="0" baseline="0" dirty="0" err="1"/>
              <a:t>geom</a:t>
            </a:r>
            <a:r>
              <a:rPr lang="en-US" i="0" baseline="0" dirty="0"/>
              <a:t> function you use a ‘+’ sign which should be put at the end of the line</a:t>
            </a:r>
          </a:p>
          <a:p>
            <a:pPr marL="171450" indent="-171450">
              <a:buFont typeface="Arial" charset="0"/>
              <a:buChar char="•"/>
            </a:pPr>
            <a:r>
              <a:rPr lang="en-US" i="0" baseline="0" dirty="0"/>
              <a:t>And the mappings need to go into the </a:t>
            </a:r>
            <a:r>
              <a:rPr lang="en-US" i="0" baseline="0" dirty="0" err="1"/>
              <a:t>aes</a:t>
            </a:r>
            <a:r>
              <a:rPr lang="en-US" i="0" baseline="0" dirty="0"/>
              <a:t>() function</a:t>
            </a:r>
          </a:p>
          <a:p>
            <a:pPr marL="171450" indent="-171450">
              <a:buFont typeface="Arial" charset="0"/>
              <a:buChar char="•"/>
            </a:pPr>
            <a:endParaRPr lang="en-US" i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32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6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75" r:id="rId10"/>
    <p:sldLayoutId id="2147483676" r:id="rId11"/>
    <p:sldLayoutId id="2147483668" r:id="rId12"/>
    <p:sldLayoutId id="2147483669" r:id="rId13"/>
    <p:sldLayoutId id="2147483670" r:id="rId14"/>
    <p:sldLayoutId id="2147483671" r:id="rId15"/>
    <p:sldLayoutId id="2147483672" r:id="rId16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tif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hyperlink" Target="https://serialmentor.com/dataviz/index.html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tiff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tiff"/><Relationship Id="rId4" Type="http://schemas.openxmlformats.org/officeDocument/2006/relationships/image" Target="../media/image28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E21EB-9D6E-D849-996D-9189EB6358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Introduction to R</a:t>
            </a:r>
            <a:br>
              <a:rPr lang="en-US" b="1" dirty="0"/>
            </a:br>
            <a:r>
              <a:rPr lang="en-US" b="1" dirty="0"/>
              <a:t>Workshop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B71DB-1783-DE4F-8447-5E7A1A5DC0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Session 4</a:t>
            </a:r>
          </a:p>
          <a:p>
            <a:r>
              <a:rPr lang="en-US" sz="2800" b="1" dirty="0"/>
              <a:t>Visualize Data</a:t>
            </a:r>
            <a:endParaRPr lang="en-US" sz="2000" b="1" dirty="0"/>
          </a:p>
          <a:p>
            <a:r>
              <a:rPr lang="en-US" sz="2400" dirty="0"/>
              <a:t>May 6, 2019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01313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make </a:t>
            </a:r>
            <a:r>
              <a:rPr lang="en-US" b="1" dirty="0"/>
              <a:t>any</a:t>
            </a:r>
            <a:r>
              <a:rPr lang="en-US" dirty="0"/>
              <a:t> kind of graph: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19" y="5629923"/>
            <a:ext cx="867253" cy="100620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082486" y="3200400"/>
            <a:ext cx="9856737" cy="1241527"/>
            <a:chOff x="2080825" y="3162925"/>
            <a:chExt cx="8090002" cy="655320"/>
          </a:xfrm>
        </p:grpSpPr>
        <p:sp>
          <p:nvSpPr>
            <p:cNvPr id="5" name="Rectangle 4"/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80825" y="3235065"/>
              <a:ext cx="8090002" cy="503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ggplot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(data = </a:t>
              </a:r>
              <a:r>
                <a:rPr lang="en-US" sz="2800" i="1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data_frame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 +</a:t>
              </a:r>
            </a:p>
            <a:p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  </a:t>
              </a:r>
              <a:r>
                <a:rPr lang="en-US" sz="2800" i="1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geom_function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(mapping = 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aes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i="1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mappings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))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054908" y="1408516"/>
            <a:ext cx="2856879" cy="1938992"/>
            <a:chOff x="896764" y="1380787"/>
            <a:chExt cx="2365216" cy="1938992"/>
          </a:xfrm>
        </p:grpSpPr>
        <p:sp>
          <p:nvSpPr>
            <p:cNvPr id="8" name="Rounded Rectangular Callout 7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6901"/>
                <a:gd name="adj2" fmla="val 80824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96764" y="1380787"/>
              <a:ext cx="2365216" cy="19389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1. Choose a “tidy”</a:t>
              </a:r>
            </a:p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data</a:t>
              </a:r>
              <a:r>
                <a:rPr lang="en-US" sz="2800" dirty="0">
                  <a:solidFill>
                    <a:schemeClr val="bg1"/>
                  </a:solidFill>
                </a:rPr>
                <a:t> frame</a:t>
              </a:r>
              <a:endParaRPr lang="en-US" sz="2800" b="1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166843" y="4635902"/>
            <a:ext cx="3082490" cy="1508105"/>
            <a:chOff x="896764" y="1596230"/>
            <a:chExt cx="2365216" cy="1508105"/>
          </a:xfrm>
        </p:grpSpPr>
        <p:sp>
          <p:nvSpPr>
            <p:cNvPr id="11" name="Rounded Rectangular Callout 10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713"/>
                <a:gd name="adj2" fmla="val -95756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96764" y="1596230"/>
              <a:ext cx="2365216" cy="15081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2. Pick a “</a:t>
              </a:r>
              <a:r>
                <a:rPr lang="en-US" sz="2800" b="1" dirty="0" err="1">
                  <a:solidFill>
                    <a:schemeClr val="bg1"/>
                  </a:solidFill>
                </a:rPr>
                <a:t>geom</a:t>
              </a:r>
              <a:r>
                <a:rPr lang="en-US" sz="2800" dirty="0">
                  <a:solidFill>
                    <a:schemeClr val="bg1"/>
                  </a:solidFill>
                </a:rPr>
                <a:t>”</a:t>
              </a:r>
              <a:r>
                <a:rPr lang="en-US" sz="2800" b="1" dirty="0">
                  <a:solidFill>
                    <a:schemeClr val="bg1"/>
                  </a:solidFill>
                </a:rPr>
                <a:t> </a:t>
              </a:r>
              <a:r>
                <a:rPr lang="en-US" sz="2800" dirty="0">
                  <a:solidFill>
                    <a:schemeClr val="bg1"/>
                  </a:solidFill>
                </a:rPr>
                <a:t>function</a:t>
              </a:r>
              <a:endPara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061201" y="4771720"/>
            <a:ext cx="3683000" cy="1246648"/>
            <a:chOff x="896764" y="1732048"/>
            <a:chExt cx="2365216" cy="1246648"/>
          </a:xfrm>
        </p:grpSpPr>
        <p:sp>
          <p:nvSpPr>
            <p:cNvPr id="14" name="Rounded Rectangular Callout 13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1986"/>
                <a:gd name="adj2" fmla="val -96553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6764" y="1873229"/>
              <a:ext cx="2365216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3. Write aesthetic </a:t>
              </a:r>
              <a:r>
                <a:rPr lang="en-US" sz="2800" b="1" dirty="0">
                  <a:solidFill>
                    <a:schemeClr val="bg1"/>
                  </a:solidFill>
                </a:rPr>
                <a:t>mappings</a:t>
              </a:r>
              <a:endPara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3811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D6AD50-91AF-B04F-8504-007D598B0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02" y="2941999"/>
            <a:ext cx="4554116" cy="20258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623F16-B6A2-564C-963D-4A6739B81FCB}"/>
              </a:ext>
            </a:extLst>
          </p:cNvPr>
          <p:cNvSpPr txBox="1"/>
          <p:nvPr/>
        </p:nvSpPr>
        <p:spPr>
          <a:xfrm>
            <a:off x="5369694" y="2288217"/>
            <a:ext cx="63678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 data set is </a:t>
            </a:r>
            <a:r>
              <a:rPr lang="en-US" sz="3200" b="1" dirty="0"/>
              <a:t>tidy</a:t>
            </a:r>
            <a:r>
              <a:rPr lang="en-US" sz="3200" dirty="0"/>
              <a:t> if:</a:t>
            </a:r>
          </a:p>
          <a:p>
            <a:endParaRPr lang="en-US" sz="3200" dirty="0"/>
          </a:p>
          <a:p>
            <a:pPr marL="342900" indent="-342900">
              <a:buAutoNum type="arabicPeriod"/>
            </a:pPr>
            <a:r>
              <a:rPr lang="en-US" sz="3200" dirty="0"/>
              <a:t>Each </a:t>
            </a:r>
            <a:r>
              <a:rPr lang="en-US" sz="3200" b="1" dirty="0">
                <a:solidFill>
                  <a:schemeClr val="accent2"/>
                </a:solidFill>
              </a:rPr>
              <a:t>variable</a:t>
            </a:r>
            <a:r>
              <a:rPr lang="en-US" sz="3200" dirty="0"/>
              <a:t> is in its own </a:t>
            </a:r>
            <a:r>
              <a:rPr lang="en-US" sz="3200" b="1" dirty="0">
                <a:solidFill>
                  <a:schemeClr val="accent2"/>
                </a:solidFill>
              </a:rPr>
              <a:t>column</a:t>
            </a:r>
            <a:endParaRPr lang="en-US" sz="3200" dirty="0">
              <a:solidFill>
                <a:schemeClr val="accent2"/>
              </a:solidFill>
            </a:endParaRPr>
          </a:p>
          <a:p>
            <a:pPr marL="342900" indent="-342900">
              <a:buAutoNum type="arabicPeriod"/>
            </a:pPr>
            <a:r>
              <a:rPr lang="en-US" sz="3200" dirty="0"/>
              <a:t>Each </a:t>
            </a:r>
            <a:r>
              <a:rPr lang="en-US" sz="3200" b="1" dirty="0">
                <a:solidFill>
                  <a:srgbClr val="92D050"/>
                </a:solidFill>
              </a:rPr>
              <a:t>observation</a:t>
            </a:r>
            <a:r>
              <a:rPr lang="en-US" sz="3200" dirty="0"/>
              <a:t> is in its own </a:t>
            </a:r>
            <a:r>
              <a:rPr lang="en-US" sz="3200" b="1" dirty="0">
                <a:solidFill>
                  <a:srgbClr val="92D050"/>
                </a:solidFill>
              </a:rPr>
              <a:t>row</a:t>
            </a:r>
            <a:endParaRPr lang="en-US" sz="3200" dirty="0">
              <a:solidFill>
                <a:srgbClr val="92D050"/>
              </a:solidFill>
            </a:endParaRPr>
          </a:p>
          <a:p>
            <a:pPr marL="342900" indent="-342900">
              <a:buAutoNum type="arabicPeriod"/>
            </a:pPr>
            <a:r>
              <a:rPr lang="en-US" sz="3200" dirty="0"/>
              <a:t>Each </a:t>
            </a:r>
            <a:r>
              <a:rPr lang="en-US" sz="3200" b="1" dirty="0">
                <a:solidFill>
                  <a:srgbClr val="FFC000"/>
                </a:solidFill>
              </a:rPr>
              <a:t>value</a:t>
            </a:r>
            <a:r>
              <a:rPr lang="en-US" sz="3200" b="1" dirty="0"/>
              <a:t> </a:t>
            </a:r>
            <a:r>
              <a:rPr lang="en-US" sz="3200" dirty="0"/>
              <a:t>is in its own </a:t>
            </a:r>
            <a:r>
              <a:rPr lang="en-US" sz="3200" b="1" dirty="0">
                <a:solidFill>
                  <a:srgbClr val="FFC000"/>
                </a:solidFill>
              </a:rPr>
              <a:t>cell</a:t>
            </a:r>
            <a:endParaRPr lang="en-US" sz="3200" dirty="0">
              <a:solidFill>
                <a:srgbClr val="FFC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1F9BDD-5EAD-5140-BDF9-E5419CEB3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160" y="3270620"/>
            <a:ext cx="5730240" cy="1697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15297B-085D-504C-9F6B-FE648B8698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386"/>
          <a:stretch/>
        </p:blipFill>
        <p:spPr>
          <a:xfrm>
            <a:off x="486902" y="3270620"/>
            <a:ext cx="4548958" cy="16972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3F253B-B1B2-694F-98D4-30118CE04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Pick a “Tidy” Data Frame</a:t>
            </a:r>
          </a:p>
        </p:txBody>
      </p:sp>
    </p:spTree>
    <p:extLst>
      <p:ext uri="{BB962C8B-B14F-4D97-AF65-F5344CB8AC3E}">
        <p14:creationId xmlns:p14="http://schemas.microsoft.com/office/powerpoint/2010/main" val="404158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Choose a “</a:t>
            </a:r>
            <a:r>
              <a:rPr lang="en-US" dirty="0" err="1"/>
              <a:t>Geom</a:t>
            </a:r>
            <a:r>
              <a:rPr lang="en-US" dirty="0"/>
              <a:t>” Function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19" y="5629923"/>
            <a:ext cx="867253" cy="10062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128" y="2353323"/>
            <a:ext cx="829152" cy="8356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128" y="3457444"/>
            <a:ext cx="829152" cy="8323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128" y="4610205"/>
            <a:ext cx="829152" cy="8439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6806" y="4610205"/>
            <a:ext cx="864611" cy="8356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9537" y="3471524"/>
            <a:ext cx="864611" cy="8760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9537" y="2353323"/>
            <a:ext cx="829911" cy="827448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002832" y="2450851"/>
            <a:ext cx="3791681" cy="654654"/>
            <a:chOff x="5713441" y="3772357"/>
            <a:chExt cx="4576871" cy="654654"/>
          </a:xfrm>
        </p:grpSpPr>
        <p:sp>
          <p:nvSpPr>
            <p:cNvPr id="11" name="Rectangle 10"/>
            <p:cNvSpPr/>
            <p:nvPr/>
          </p:nvSpPr>
          <p:spPr>
            <a:xfrm>
              <a:off x="5713442" y="3772357"/>
              <a:ext cx="4503984" cy="6546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713441" y="3858821"/>
              <a:ext cx="4576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geom_</a:t>
              </a:r>
              <a:r>
                <a:rPr lang="en-US" sz="2800" dirty="0" err="1">
                  <a:solidFill>
                    <a:srgbClr val="92D050"/>
                  </a:solidFill>
                  <a:latin typeface="Monaco" charset="0"/>
                  <a:ea typeface="Monaco" charset="0"/>
                  <a:cs typeface="Monaco" charset="0"/>
                </a:rPr>
                <a:t>histogram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()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02832" y="3557988"/>
            <a:ext cx="3791681" cy="654654"/>
            <a:chOff x="5713441" y="3772357"/>
            <a:chExt cx="4576871" cy="654654"/>
          </a:xfrm>
        </p:grpSpPr>
        <p:sp>
          <p:nvSpPr>
            <p:cNvPr id="15" name="Rectangle 14"/>
            <p:cNvSpPr/>
            <p:nvPr/>
          </p:nvSpPr>
          <p:spPr>
            <a:xfrm>
              <a:off x="5713442" y="3772357"/>
              <a:ext cx="4503984" cy="6546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13441" y="3858821"/>
              <a:ext cx="4576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geom_</a:t>
              </a:r>
              <a:r>
                <a:rPr lang="en-US" sz="2800" dirty="0" err="1">
                  <a:solidFill>
                    <a:srgbClr val="92D050"/>
                  </a:solidFill>
                  <a:latin typeface="Monaco" charset="0"/>
                  <a:ea typeface="Monaco" charset="0"/>
                  <a:cs typeface="Monaco" charset="0"/>
                </a:rPr>
                <a:t>bar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()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002832" y="4700693"/>
            <a:ext cx="3791681" cy="654654"/>
            <a:chOff x="5713441" y="3772357"/>
            <a:chExt cx="4576871" cy="654654"/>
          </a:xfrm>
        </p:grpSpPr>
        <p:sp>
          <p:nvSpPr>
            <p:cNvPr id="18" name="Rectangle 17"/>
            <p:cNvSpPr/>
            <p:nvPr/>
          </p:nvSpPr>
          <p:spPr>
            <a:xfrm>
              <a:off x="5713442" y="3772357"/>
              <a:ext cx="4503984" cy="6546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13441" y="3858821"/>
              <a:ext cx="4576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geom_</a:t>
              </a:r>
              <a:r>
                <a:rPr lang="en-US" sz="2800" dirty="0" err="1">
                  <a:solidFill>
                    <a:srgbClr val="92D050"/>
                  </a:solidFill>
                  <a:latin typeface="Monaco" charset="0"/>
                  <a:ea typeface="Monaco" charset="0"/>
                  <a:cs typeface="Monaco" charset="0"/>
                </a:rPr>
                <a:t>point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()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313641" y="2450851"/>
            <a:ext cx="3791681" cy="654654"/>
            <a:chOff x="5713441" y="3772357"/>
            <a:chExt cx="4576871" cy="654654"/>
          </a:xfrm>
        </p:grpSpPr>
        <p:sp>
          <p:nvSpPr>
            <p:cNvPr id="30" name="Rectangle 29"/>
            <p:cNvSpPr/>
            <p:nvPr/>
          </p:nvSpPr>
          <p:spPr>
            <a:xfrm>
              <a:off x="5713442" y="3772357"/>
              <a:ext cx="4503984" cy="6546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713441" y="3858821"/>
              <a:ext cx="4576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geom_</a:t>
              </a:r>
              <a:r>
                <a:rPr lang="en-US" sz="2800" dirty="0" err="1">
                  <a:solidFill>
                    <a:srgbClr val="92D050"/>
                  </a:solidFill>
                  <a:latin typeface="Monaco" charset="0"/>
                  <a:ea typeface="Monaco" charset="0"/>
                  <a:cs typeface="Monaco" charset="0"/>
                </a:rPr>
                <a:t>dotplot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()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313641" y="3557988"/>
            <a:ext cx="3791681" cy="654654"/>
            <a:chOff x="5713441" y="3772357"/>
            <a:chExt cx="4576871" cy="654654"/>
          </a:xfrm>
        </p:grpSpPr>
        <p:sp>
          <p:nvSpPr>
            <p:cNvPr id="33" name="Rectangle 32"/>
            <p:cNvSpPr/>
            <p:nvPr/>
          </p:nvSpPr>
          <p:spPr>
            <a:xfrm>
              <a:off x="5713442" y="3772357"/>
              <a:ext cx="4503984" cy="6546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713441" y="3858821"/>
              <a:ext cx="4576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geom_</a:t>
              </a:r>
              <a:r>
                <a:rPr lang="en-US" sz="2800" dirty="0" err="1">
                  <a:solidFill>
                    <a:srgbClr val="92D050"/>
                  </a:solidFill>
                  <a:latin typeface="Monaco" charset="0"/>
                  <a:ea typeface="Monaco" charset="0"/>
                  <a:cs typeface="Monaco" charset="0"/>
                </a:rPr>
                <a:t>boxplot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()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313641" y="4700693"/>
            <a:ext cx="3791681" cy="654654"/>
            <a:chOff x="5713441" y="3772357"/>
            <a:chExt cx="4576871" cy="654654"/>
          </a:xfrm>
        </p:grpSpPr>
        <p:sp>
          <p:nvSpPr>
            <p:cNvPr id="36" name="Rectangle 35"/>
            <p:cNvSpPr/>
            <p:nvPr/>
          </p:nvSpPr>
          <p:spPr>
            <a:xfrm>
              <a:off x="5713442" y="3772357"/>
              <a:ext cx="4503984" cy="6546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713441" y="3858821"/>
              <a:ext cx="4576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geom_</a:t>
              </a:r>
              <a:r>
                <a:rPr lang="en-US" sz="2800" dirty="0" err="1">
                  <a:solidFill>
                    <a:srgbClr val="92D050"/>
                  </a:solidFill>
                  <a:latin typeface="Monaco" charset="0"/>
                  <a:ea typeface="Monaco" charset="0"/>
                  <a:cs typeface="Monaco" charset="0"/>
                </a:rPr>
                <a:t>line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9848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246" y="982232"/>
            <a:ext cx="9985108" cy="721071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27245" y="982232"/>
            <a:ext cx="9985109" cy="721071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56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CEF5D-709F-834F-AFC8-8C08FCBD4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Aesthetics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55B3CA-85E9-6D44-AF2F-C520799E44D0}"/>
              </a:ext>
            </a:extLst>
          </p:cNvPr>
          <p:cNvSpPr txBox="1"/>
          <p:nvPr/>
        </p:nvSpPr>
        <p:spPr>
          <a:xfrm>
            <a:off x="354842" y="6277970"/>
            <a:ext cx="9498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2"/>
              </a:rPr>
              <a:t>Fundamentals of Data Visualization</a:t>
            </a:r>
            <a:r>
              <a:rPr lang="en-US" dirty="0"/>
              <a:t>, by Claus Wilke, licensed under CC-BY-NC-ND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93E07-D45B-CC4E-9268-BC2479916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026" y="2037474"/>
            <a:ext cx="9430603" cy="424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290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B1682-FAFE-4D4E-9D03-4E7873104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Write Aesthetic Mappings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24F609-F679-F244-B1FF-ED1278E6D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0" y="3469810"/>
            <a:ext cx="2755900" cy="2755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1DF1D8-3E93-9846-A96E-C1939088C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367" y="3444818"/>
            <a:ext cx="2916766" cy="278089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EEEB69F-B70D-7E43-9771-568F765C7B6C}"/>
              </a:ext>
            </a:extLst>
          </p:cNvPr>
          <p:cNvGrpSpPr/>
          <p:nvPr/>
        </p:nvGrpSpPr>
        <p:grpSpPr>
          <a:xfrm>
            <a:off x="2983876" y="1962227"/>
            <a:ext cx="6148048" cy="685800"/>
            <a:chOff x="2080825" y="3162925"/>
            <a:chExt cx="8090002" cy="6553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56C251A-F09D-E44F-AC71-DDCDD270C248}"/>
                </a:ext>
              </a:extLst>
            </p:cNvPr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0574EC7-98C4-9842-9CEA-74491FBA28B2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276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aes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x = a, y = b, color = c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2849343-460C-9E47-BD9B-FA6324E3E114}"/>
              </a:ext>
            </a:extLst>
          </p:cNvPr>
          <p:cNvSpPr txBox="1"/>
          <p:nvPr/>
        </p:nvSpPr>
        <p:spPr>
          <a:xfrm>
            <a:off x="1969602" y="2931392"/>
            <a:ext cx="247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frame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7782F1-9C24-8B42-8478-E31AEC3FB625}"/>
              </a:ext>
            </a:extLst>
          </p:cNvPr>
          <p:cNvSpPr txBox="1"/>
          <p:nvPr/>
        </p:nvSpPr>
        <p:spPr>
          <a:xfrm>
            <a:off x="7570302" y="2921598"/>
            <a:ext cx="247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1D6AF3-C894-8640-BA97-A921B10E74B1}"/>
              </a:ext>
            </a:extLst>
          </p:cNvPr>
          <p:cNvSpPr txBox="1"/>
          <p:nvPr/>
        </p:nvSpPr>
        <p:spPr>
          <a:xfrm>
            <a:off x="6888736" y="4573654"/>
            <a:ext cx="540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F30A59-A1E1-774A-B99E-3D76EC08C2D8}"/>
              </a:ext>
            </a:extLst>
          </p:cNvPr>
          <p:cNvSpPr txBox="1"/>
          <p:nvPr/>
        </p:nvSpPr>
        <p:spPr>
          <a:xfrm>
            <a:off x="8537068" y="6123054"/>
            <a:ext cx="540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B41D5110-D044-2B45-B61C-D96D8B9DAF1A}"/>
              </a:ext>
            </a:extLst>
          </p:cNvPr>
          <p:cNvCxnSpPr/>
          <p:nvPr/>
        </p:nvCxnSpPr>
        <p:spPr>
          <a:xfrm rot="5400000" flipH="1" flipV="1">
            <a:off x="4435183" y="3608078"/>
            <a:ext cx="1380652" cy="3837517"/>
          </a:xfrm>
          <a:prstGeom prst="curvedConnector4">
            <a:avLst>
              <a:gd name="adj1" fmla="val -31888"/>
              <a:gd name="adj2" fmla="val 53779"/>
            </a:avLst>
          </a:prstGeom>
          <a:ln w="984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1819B176-5370-EE45-AD74-073D91F93D49}"/>
              </a:ext>
            </a:extLst>
          </p:cNvPr>
          <p:cNvCxnSpPr/>
          <p:nvPr/>
        </p:nvCxnSpPr>
        <p:spPr>
          <a:xfrm>
            <a:off x="2202178" y="6189226"/>
            <a:ext cx="6476155" cy="195438"/>
          </a:xfrm>
          <a:prstGeom prst="curvedConnector3">
            <a:avLst>
              <a:gd name="adj1" fmla="val -72"/>
            </a:avLst>
          </a:prstGeom>
          <a:ln w="984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7304EDF-1D6C-DA46-9876-52D9041D1BC2}"/>
              </a:ext>
            </a:extLst>
          </p:cNvPr>
          <p:cNvSpPr/>
          <p:nvPr/>
        </p:nvSpPr>
        <p:spPr>
          <a:xfrm>
            <a:off x="4838699" y="4174748"/>
            <a:ext cx="211667" cy="2201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68D72AD-1AA7-0243-A775-162F61B81C4C}"/>
              </a:ext>
            </a:extLst>
          </p:cNvPr>
          <p:cNvSpPr/>
          <p:nvPr/>
        </p:nvSpPr>
        <p:spPr>
          <a:xfrm>
            <a:off x="4838699" y="4728152"/>
            <a:ext cx="211667" cy="22013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0A3BA11-F6BC-5B4C-9D69-4134A8240DDE}"/>
              </a:ext>
            </a:extLst>
          </p:cNvPr>
          <p:cNvSpPr/>
          <p:nvPr/>
        </p:nvSpPr>
        <p:spPr>
          <a:xfrm>
            <a:off x="4838698" y="5281556"/>
            <a:ext cx="211667" cy="22013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B2020EE-2EE9-D943-BBEE-FE730FD3329F}"/>
              </a:ext>
            </a:extLst>
          </p:cNvPr>
          <p:cNvSpPr/>
          <p:nvPr/>
        </p:nvSpPr>
        <p:spPr>
          <a:xfrm>
            <a:off x="4843566" y="5834960"/>
            <a:ext cx="211667" cy="2201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706DC1-4BAB-FB4F-AAD7-ADEC4C793008}"/>
              </a:ext>
            </a:extLst>
          </p:cNvPr>
          <p:cNvSpPr/>
          <p:nvPr/>
        </p:nvSpPr>
        <p:spPr>
          <a:xfrm>
            <a:off x="3905211" y="2070468"/>
            <a:ext cx="1145154" cy="515017"/>
          </a:xfrm>
          <a:prstGeom prst="rect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032FCC-F00A-7F49-8C49-AE5F6DD9707F}"/>
              </a:ext>
            </a:extLst>
          </p:cNvPr>
          <p:cNvSpPr/>
          <p:nvPr/>
        </p:nvSpPr>
        <p:spPr>
          <a:xfrm>
            <a:off x="5366958" y="2065237"/>
            <a:ext cx="1145154" cy="515017"/>
          </a:xfrm>
          <a:prstGeom prst="rect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4048EE-2B18-1345-93EB-272418366B0A}"/>
              </a:ext>
            </a:extLst>
          </p:cNvPr>
          <p:cNvSpPr/>
          <p:nvPr/>
        </p:nvSpPr>
        <p:spPr>
          <a:xfrm>
            <a:off x="6888735" y="2071245"/>
            <a:ext cx="1938393" cy="515017"/>
          </a:xfrm>
          <a:prstGeom prst="rect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5875E5F-0DFE-944E-AD1C-2D8D899C5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9019" y="5629923"/>
            <a:ext cx="867253" cy="100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3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48148E-6 L 0.11627 1.48148E-6 C 0.16836 1.48148E-6 0.23268 0.00879 0.23268 0.0162 L 0.23268 0.0331 " pathEditMode="relative" rAng="0" ptsTypes="AAAA">
                                      <p:cBhvr>
                                        <p:cTn id="4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28" y="1644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44444E-6 L 0.14427 4.44444E-6 C 0.20885 4.44444E-6 0.28867 0.0412 0.28867 0.07476 L 0.28867 0.15 " pathEditMode="relative" rAng="0" ptsTypes="AAAA">
                                      <p:cBhvr>
                                        <p:cTn id="4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27" y="750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L 0.17292 -2.59259E-6 C 0.25026 -2.59259E-6 0.34583 -0.03541 0.34583 -0.06412 L 0.34583 -0.12824 " pathEditMode="relative" rAng="0" ptsTypes="AAAA">
                                      <p:cBhvr>
                                        <p:cTn id="4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-641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1.85185E-6 L 0.14375 1.85185E-6 C 0.2082 1.85185E-6 0.28763 -0.03195 0.28763 -0.05741 L 0.28763 -0.11412 " pathEditMode="relative" rAng="0" ptsTypes="AAAA">
                                      <p:cBhvr>
                                        <p:cTn id="5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75" y="-5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3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024128" y="1852863"/>
            <a:ext cx="9720072" cy="459606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Consider the 6 aesthetics shown just previously. All aesthetics can be used for discrete variables, but only some can be used for continuous variables. </a:t>
            </a:r>
          </a:p>
          <a:p>
            <a:pPr marL="0" indent="0">
              <a:buNone/>
            </a:pPr>
            <a:r>
              <a:rPr lang="en-US" dirty="0"/>
              <a:t>Which aesthetics can be used </a:t>
            </a:r>
            <a:r>
              <a:rPr lang="en-US" u="sng" dirty="0"/>
              <a:t>only</a:t>
            </a:r>
            <a:r>
              <a:rPr lang="en-US" dirty="0"/>
              <a:t> for </a:t>
            </a:r>
            <a:r>
              <a:rPr lang="en-US" u="sng" dirty="0"/>
              <a:t>discrete</a:t>
            </a:r>
            <a:r>
              <a:rPr lang="en-US" dirty="0"/>
              <a:t> variables?</a:t>
            </a:r>
          </a:p>
          <a:p>
            <a:pPr marL="0" indent="0">
              <a:buNone/>
            </a:pPr>
            <a:endParaRPr lang="en-US" dirty="0"/>
          </a:p>
          <a:p>
            <a:pPr marL="914400" indent="-914400">
              <a:buAutoNum type="alphaUcPeriod"/>
            </a:pPr>
            <a:r>
              <a:rPr lang="en-US" dirty="0"/>
              <a:t>Color</a:t>
            </a:r>
          </a:p>
          <a:p>
            <a:pPr marL="914400" indent="-914400">
              <a:buAutoNum type="alphaUcPeriod"/>
            </a:pPr>
            <a:r>
              <a:rPr lang="en-US" dirty="0"/>
              <a:t>Line type</a:t>
            </a:r>
          </a:p>
          <a:p>
            <a:pPr marL="914400" indent="-914400">
              <a:buAutoNum type="alphaUcPeriod"/>
            </a:pPr>
            <a:r>
              <a:rPr lang="en-US" dirty="0"/>
              <a:t>Shape</a:t>
            </a:r>
          </a:p>
          <a:p>
            <a:pPr marL="914400" indent="-914400">
              <a:buAutoNum type="alphaUcPeriod"/>
            </a:pPr>
            <a:r>
              <a:rPr lang="en-US" dirty="0"/>
              <a:t>B + C</a:t>
            </a:r>
          </a:p>
          <a:p>
            <a:pPr marL="914400" indent="-914400">
              <a:buAutoNum type="alphaUcPeriod"/>
            </a:pPr>
            <a:r>
              <a:rPr lang="en-US" dirty="0"/>
              <a:t>A + B + C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734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961F9-4CA3-DD46-9A97-9C759623D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90DF3-0847-6648-A5DD-F7C3719D3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Open </a:t>
            </a:r>
            <a:r>
              <a:rPr lang="en-US" sz="4000" dirty="0">
                <a:solidFill>
                  <a:schemeClr val="accent2"/>
                </a:solidFill>
                <a:latin typeface="Monaco" pitchFamily="2" charset="77"/>
              </a:rPr>
              <a:t>04-visualize.Rmd</a:t>
            </a:r>
            <a:r>
              <a:rPr lang="en-US" dirty="0"/>
              <a:t>. Work through the exercises of the section titled “Your Turn 4.”</a:t>
            </a:r>
          </a:p>
        </p:txBody>
      </p:sp>
    </p:spTree>
    <p:extLst>
      <p:ext uri="{BB962C8B-B14F-4D97-AF65-F5344CB8AC3E}">
        <p14:creationId xmlns:p14="http://schemas.microsoft.com/office/powerpoint/2010/main" val="2492295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accent2"/>
                </a:solidFill>
              </a:rPr>
              <a:t>Setting</a:t>
            </a:r>
            <a:r>
              <a:rPr lang="en-US" sz="6000" dirty="0"/>
              <a:t> vs </a:t>
            </a:r>
            <a:r>
              <a:rPr lang="en-US" sz="6000" b="1" dirty="0">
                <a:solidFill>
                  <a:srgbClr val="92D050"/>
                </a:solidFill>
              </a:rPr>
              <a:t>Mapping</a:t>
            </a:r>
            <a:r>
              <a:rPr lang="en-US" sz="6000" dirty="0"/>
              <a:t> Aesthetics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824227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540E2C-4B17-6542-8032-C7D98C0778E2}"/>
              </a:ext>
            </a:extLst>
          </p:cNvPr>
          <p:cNvSpPr txBox="1"/>
          <p:nvPr/>
        </p:nvSpPr>
        <p:spPr>
          <a:xfrm>
            <a:off x="1601376" y="433499"/>
            <a:ext cx="9384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How would you make this plot?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D39CC-F05C-E24D-8D37-D8F1C9BC9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473" y="1190768"/>
            <a:ext cx="7678434" cy="474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31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718730" y="464949"/>
          <a:ext cx="10841895" cy="6075333"/>
        </p:xfrm>
        <a:graphic>
          <a:graphicData uri="http://schemas.openxmlformats.org/drawingml/2006/table">
            <a:tbl>
              <a:tblPr>
                <a:tableStyleId>{46F890A9-2807-4EBB-B81D-B2AA78EC7F39}</a:tableStyleId>
              </a:tblPr>
              <a:tblGrid>
                <a:gridCol w="2458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34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503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7:00 am - 8:00 am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BREAKFAST - BALLROOM LOBBY - 2ND FLOOR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5037">
                <a:tc>
                  <a:txBody>
                    <a:bodyPr/>
                    <a:lstStyle/>
                    <a:p>
                      <a:r>
                        <a:rPr lang="en-US"/>
                        <a:t>8:00 am - 8:10 am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Instructor Instructions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806182"/>
                  </a:ext>
                </a:extLst>
              </a:tr>
              <a:tr h="675037">
                <a:tc>
                  <a:txBody>
                    <a:bodyPr/>
                    <a:lstStyle/>
                    <a:p>
                      <a:r>
                        <a:rPr lang="en-US"/>
                        <a:t>8:10 am - 9:50 am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Introduction to R and RStudio for Reproducible Reporting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7395959"/>
                  </a:ext>
                </a:extLst>
              </a:tr>
              <a:tr h="67503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9:50 am - 10:10 am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REFRESHMENT BREAK - BALLROOM LOBBY - 2ND FLOOR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3248397"/>
                  </a:ext>
                </a:extLst>
              </a:tr>
              <a:tr h="675037">
                <a:tc>
                  <a:txBody>
                    <a:bodyPr/>
                    <a:lstStyle/>
                    <a:p>
                      <a:r>
                        <a:rPr lang="en-US"/>
                        <a:t>10:10 am - 11:50 am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Data Wrangling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684901"/>
                  </a:ext>
                </a:extLst>
              </a:tr>
              <a:tr h="67503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12:00 pm - 1:00 pm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LUNCH - BALLROOM LOBBY - 2ND FLOOR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5037">
                <a:tc>
                  <a:txBody>
                    <a:bodyPr/>
                    <a:lstStyle/>
                    <a:p>
                      <a:r>
                        <a:rPr lang="en-US"/>
                        <a:t>1:00 pm - 2:50 pm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Data Understanding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503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2:50 pm - 3:10 pm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REFRESHMENT BREAK - BALLROOM LOBBY - 2ND FLOOR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3760252"/>
                  </a:ext>
                </a:extLst>
              </a:tr>
              <a:tr h="675037">
                <a:tc>
                  <a:txBody>
                    <a:bodyPr/>
                    <a:lstStyle/>
                    <a:p>
                      <a:r>
                        <a:rPr lang="en-US"/>
                        <a:t>3:10 pm - 5:00 pm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Exploratory Data Analysis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2525771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1B2CD90C-0718-E344-9EDF-90C55DA52D8B}"/>
              </a:ext>
            </a:extLst>
          </p:cNvPr>
          <p:cNvSpPr/>
          <p:nvPr/>
        </p:nvSpPr>
        <p:spPr>
          <a:xfrm>
            <a:off x="718729" y="4520191"/>
            <a:ext cx="10841895" cy="632650"/>
          </a:xfrm>
          <a:prstGeom prst="rect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497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47DC0DB-9B86-744D-81AB-CEA3F8DD13F4}"/>
              </a:ext>
            </a:extLst>
          </p:cNvPr>
          <p:cNvGrpSpPr/>
          <p:nvPr/>
        </p:nvGrpSpPr>
        <p:grpSpPr>
          <a:xfrm>
            <a:off x="327830" y="4243983"/>
            <a:ext cx="11489032" cy="932856"/>
            <a:chOff x="2080825" y="3162925"/>
            <a:chExt cx="8090002" cy="6553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074CE62-3543-104F-B909-77EB3D06C68E}"/>
                </a:ext>
              </a:extLst>
            </p:cNvPr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043ACB6-FEC2-F24D-AA79-3147A188D80D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410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ggplot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(data = orders) + </a:t>
              </a:r>
            </a:p>
            <a:p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  </a:t>
              </a:r>
              <a:r>
                <a:rPr lang="en-US" sz="16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geom_point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mapping = </a:t>
              </a:r>
              <a:r>
                <a:rPr lang="en-US" sz="1600" dirty="0" err="1">
                  <a:solidFill>
                    <a:srgbClr val="FF000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aes</a:t>
              </a:r>
              <a:r>
                <a:rPr lang="en-US" sz="1600" dirty="0">
                  <a:solidFill>
                    <a:srgbClr val="FF000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x = </a:t>
              </a:r>
              <a:r>
                <a:rPr lang="en-US" sz="1600" dirty="0" err="1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order_time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, y = </a:t>
              </a:r>
              <a:r>
                <a:rPr lang="en-US" sz="1600" dirty="0" err="1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result_time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, color = </a:t>
              </a:r>
              <a:r>
                <a:rPr lang="en-US" sz="1600" dirty="0" err="1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order_class_c_descr</a:t>
              </a:r>
              <a:r>
                <a:rPr lang="en-US" sz="1600" dirty="0">
                  <a:solidFill>
                    <a:srgbClr val="FF000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DAA98A8-F83B-2247-8CD5-B24FC96F8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603250"/>
            <a:ext cx="5883259" cy="29317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3D32A5-2C50-C04A-993A-5D6D0065C795}"/>
              </a:ext>
            </a:extLst>
          </p:cNvPr>
          <p:cNvSpPr txBox="1"/>
          <p:nvPr/>
        </p:nvSpPr>
        <p:spPr>
          <a:xfrm>
            <a:off x="7451678" y="1838147"/>
            <a:ext cx="33027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92D050"/>
                </a:solidFill>
              </a:rPr>
              <a:t>Inside</a:t>
            </a:r>
            <a:r>
              <a:rPr lang="en-US" sz="3200" dirty="0"/>
              <a:t> of </a:t>
            </a:r>
            <a:r>
              <a:rPr lang="en-US" sz="2400" b="1" dirty="0" err="1">
                <a:solidFill>
                  <a:srgbClr val="FF0000"/>
                </a:solidFill>
                <a:latin typeface="Monaco" pitchFamily="2" charset="77"/>
              </a:rPr>
              <a:t>aes</a:t>
            </a:r>
            <a:r>
              <a:rPr lang="en-US" sz="2400" b="1" dirty="0">
                <a:solidFill>
                  <a:srgbClr val="FF0000"/>
                </a:solidFill>
                <a:latin typeface="Monaco" pitchFamily="2" charset="77"/>
              </a:rPr>
              <a:t>()</a:t>
            </a:r>
            <a:r>
              <a:rPr lang="en-US" sz="3200" dirty="0"/>
              <a:t>:</a:t>
            </a:r>
          </a:p>
          <a:p>
            <a:pPr algn="ctr"/>
            <a:r>
              <a:rPr lang="en-US" sz="3200" b="1" dirty="0">
                <a:solidFill>
                  <a:srgbClr val="92D050"/>
                </a:solidFill>
              </a:rPr>
              <a:t>map</a:t>
            </a:r>
            <a:r>
              <a:rPr lang="en-US" sz="3200" dirty="0"/>
              <a:t> an aesthetic to a </a:t>
            </a:r>
            <a:r>
              <a:rPr lang="en-US" sz="3200" b="1" dirty="0">
                <a:solidFill>
                  <a:srgbClr val="92D050"/>
                </a:solidFill>
              </a:rPr>
              <a:t>variable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A8BD1C5-6A38-E144-ACC3-915BEBE2C419}"/>
              </a:ext>
            </a:extLst>
          </p:cNvPr>
          <p:cNvCxnSpPr>
            <a:cxnSpLocks/>
          </p:cNvCxnSpPr>
          <p:nvPr/>
        </p:nvCxnSpPr>
        <p:spPr>
          <a:xfrm flipH="1">
            <a:off x="8188657" y="3407807"/>
            <a:ext cx="450376" cy="1189138"/>
          </a:xfrm>
          <a:prstGeom prst="straightConnector1">
            <a:avLst/>
          </a:prstGeom>
          <a:ln w="9842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876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D156BC3-2A29-5C40-9665-CFF7F14BF29E}"/>
              </a:ext>
            </a:extLst>
          </p:cNvPr>
          <p:cNvGrpSpPr/>
          <p:nvPr/>
        </p:nvGrpSpPr>
        <p:grpSpPr>
          <a:xfrm>
            <a:off x="327830" y="5490058"/>
            <a:ext cx="11489032" cy="932856"/>
            <a:chOff x="2080825" y="3162925"/>
            <a:chExt cx="8090002" cy="6553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CB48F91-D62D-9345-8F5B-F28308A91304}"/>
                </a:ext>
              </a:extLst>
            </p:cNvPr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A6C5063-C513-AF43-B00C-C65AE8DEEDDB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410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ggplot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(data = orders) + </a:t>
              </a:r>
            </a:p>
            <a:p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  </a:t>
              </a:r>
              <a:r>
                <a:rPr lang="en-US" sz="16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geom_point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mapping = </a:t>
              </a:r>
              <a:r>
                <a:rPr lang="en-US" sz="1600" dirty="0" err="1">
                  <a:solidFill>
                    <a:srgbClr val="FF000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aes</a:t>
              </a:r>
              <a:r>
                <a:rPr lang="en-US" sz="1600" dirty="0">
                  <a:solidFill>
                    <a:srgbClr val="FF000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x = </a:t>
              </a:r>
              <a:r>
                <a:rPr lang="en-US" sz="1600" dirty="0" err="1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order_time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, y = </a:t>
              </a:r>
              <a:r>
                <a:rPr lang="en-US" sz="1600" dirty="0" err="1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result_time</a:t>
              </a:r>
              <a:r>
                <a:rPr lang="en-US" sz="1600" dirty="0">
                  <a:solidFill>
                    <a:srgbClr val="FF000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  <a:r>
                <a:rPr lang="en-US" sz="16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, color = "blue"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D593508-1CDD-184C-ABF5-454FA4C98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094" y="603250"/>
            <a:ext cx="4804768" cy="29718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9C4C70-F0E9-2647-AC02-0B2E916D9DCA}"/>
              </a:ext>
            </a:extLst>
          </p:cNvPr>
          <p:cNvSpPr txBox="1"/>
          <p:nvPr/>
        </p:nvSpPr>
        <p:spPr>
          <a:xfrm>
            <a:off x="5486400" y="3575063"/>
            <a:ext cx="33027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2"/>
                </a:solidFill>
              </a:rPr>
              <a:t>Outside</a:t>
            </a:r>
            <a:r>
              <a:rPr lang="en-US" sz="3200" dirty="0"/>
              <a:t> of </a:t>
            </a:r>
            <a:r>
              <a:rPr lang="en-US" sz="2400" b="1" dirty="0" err="1">
                <a:solidFill>
                  <a:srgbClr val="FF0000"/>
                </a:solidFill>
                <a:latin typeface="Monaco" pitchFamily="2" charset="77"/>
              </a:rPr>
              <a:t>aes</a:t>
            </a:r>
            <a:r>
              <a:rPr lang="en-US" sz="2400" b="1" dirty="0">
                <a:solidFill>
                  <a:srgbClr val="FF0000"/>
                </a:solidFill>
                <a:latin typeface="Monaco" pitchFamily="2" charset="77"/>
              </a:rPr>
              <a:t>()</a:t>
            </a:r>
            <a:r>
              <a:rPr lang="en-US" sz="3200" dirty="0"/>
              <a:t>:</a:t>
            </a:r>
          </a:p>
          <a:p>
            <a:pPr algn="ctr"/>
            <a:r>
              <a:rPr lang="en-US" sz="3200" b="1" dirty="0">
                <a:solidFill>
                  <a:schemeClr val="accent2"/>
                </a:solidFill>
              </a:rPr>
              <a:t>set</a:t>
            </a:r>
            <a:r>
              <a:rPr lang="en-US" sz="3200" dirty="0"/>
              <a:t> an aesthetic to a </a:t>
            </a:r>
            <a:r>
              <a:rPr lang="en-US" sz="3200" b="1" dirty="0">
                <a:solidFill>
                  <a:schemeClr val="accent2"/>
                </a:solidFill>
              </a:rPr>
              <a:t>value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8EC399-648E-A84B-9A9C-F02D235E5841}"/>
              </a:ext>
            </a:extLst>
          </p:cNvPr>
          <p:cNvCxnSpPr>
            <a:cxnSpLocks/>
          </p:cNvCxnSpPr>
          <p:nvPr/>
        </p:nvCxnSpPr>
        <p:spPr>
          <a:xfrm>
            <a:off x="7410734" y="5144723"/>
            <a:ext cx="491320" cy="696519"/>
          </a:xfrm>
          <a:prstGeom prst="straightConnector1">
            <a:avLst/>
          </a:prstGeom>
          <a:ln w="984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265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D156BC3-2A29-5C40-9665-CFF7F14BF29E}"/>
              </a:ext>
            </a:extLst>
          </p:cNvPr>
          <p:cNvGrpSpPr/>
          <p:nvPr/>
        </p:nvGrpSpPr>
        <p:grpSpPr>
          <a:xfrm>
            <a:off x="327830" y="5490058"/>
            <a:ext cx="11489032" cy="932856"/>
            <a:chOff x="2080825" y="3162925"/>
            <a:chExt cx="8090002" cy="6553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CB48F91-D62D-9345-8F5B-F28308A91304}"/>
                </a:ext>
              </a:extLst>
            </p:cNvPr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A6C5063-C513-AF43-B00C-C65AE8DEEDDB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410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ggplot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(data = orders) + </a:t>
              </a:r>
            </a:p>
            <a:p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  </a:t>
              </a:r>
              <a:r>
                <a:rPr lang="en-US" sz="16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geom_point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mapping = </a:t>
              </a:r>
              <a:r>
                <a:rPr lang="en-US" sz="1600" dirty="0" err="1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aes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(x = </a:t>
              </a:r>
              <a:r>
                <a:rPr lang="en-US" sz="1600" dirty="0" err="1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order_time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, y = </a:t>
              </a:r>
              <a:r>
                <a:rPr lang="en-US" sz="1600" dirty="0" err="1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result_time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  <a:r>
                <a:rPr lang="en-US" sz="16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, color = "blue"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47DC0DB-9B86-744D-81AB-CEA3F8DD13F4}"/>
              </a:ext>
            </a:extLst>
          </p:cNvPr>
          <p:cNvGrpSpPr/>
          <p:nvPr/>
        </p:nvGrpSpPr>
        <p:grpSpPr>
          <a:xfrm>
            <a:off x="327830" y="4243983"/>
            <a:ext cx="11489032" cy="932856"/>
            <a:chOff x="2080825" y="3162925"/>
            <a:chExt cx="8090002" cy="6553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074CE62-3543-104F-B909-77EB3D06C68E}"/>
                </a:ext>
              </a:extLst>
            </p:cNvPr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043ACB6-FEC2-F24D-AA79-3147A188D80D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410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ggplot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(data = orders) + </a:t>
              </a:r>
            </a:p>
            <a:p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  </a:t>
              </a:r>
              <a:r>
                <a:rPr lang="en-US" sz="16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geom_point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mapping = </a:t>
              </a:r>
              <a:r>
                <a:rPr lang="en-US" sz="1600" dirty="0" err="1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aes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(x = </a:t>
              </a:r>
              <a:r>
                <a:rPr lang="en-US" sz="1600" dirty="0" err="1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order_time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, y = </a:t>
              </a:r>
              <a:r>
                <a:rPr lang="en-US" sz="1600" dirty="0" err="1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result_time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, color = </a:t>
              </a:r>
              <a:r>
                <a:rPr lang="en-US" sz="1600" dirty="0" err="1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order_class_c_descr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D593508-1CDD-184C-ABF5-454FA4C98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094" y="603250"/>
            <a:ext cx="4804768" cy="29718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AA98A8-F83B-2247-8CD5-B24FC96F8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50" y="603250"/>
            <a:ext cx="5883259" cy="2931747"/>
          </a:xfrm>
          <a:prstGeom prst="rect">
            <a:avLst/>
          </a:prstGeom>
        </p:spPr>
      </p:pic>
      <p:sp>
        <p:nvSpPr>
          <p:cNvPr id="19" name="Freeform 18">
            <a:extLst>
              <a:ext uri="{FF2B5EF4-FFF2-40B4-BE49-F238E27FC236}">
                <a16:creationId xmlns:a16="http://schemas.microsoft.com/office/drawing/2014/main" id="{642459AF-7267-674B-8659-584C6D0DF0E4}"/>
              </a:ext>
            </a:extLst>
          </p:cNvPr>
          <p:cNvSpPr/>
          <p:nvPr/>
        </p:nvSpPr>
        <p:spPr>
          <a:xfrm>
            <a:off x="4626592" y="3384645"/>
            <a:ext cx="3523192" cy="1091821"/>
          </a:xfrm>
          <a:custGeom>
            <a:avLst/>
            <a:gdLst>
              <a:gd name="connsiteX0" fmla="*/ 3070746 w 3100111"/>
              <a:gd name="connsiteY0" fmla="*/ 1091821 h 1091821"/>
              <a:gd name="connsiteX1" fmla="*/ 3084394 w 3100111"/>
              <a:gd name="connsiteY1" fmla="*/ 627797 h 1091821"/>
              <a:gd name="connsiteX2" fmla="*/ 2879677 w 3100111"/>
              <a:gd name="connsiteY2" fmla="*/ 409433 h 1091821"/>
              <a:gd name="connsiteX3" fmla="*/ 1951629 w 3100111"/>
              <a:gd name="connsiteY3" fmla="*/ 436728 h 1091821"/>
              <a:gd name="connsiteX4" fmla="*/ 1201003 w 3100111"/>
              <a:gd name="connsiteY4" fmla="*/ 518615 h 1091821"/>
              <a:gd name="connsiteX5" fmla="*/ 464024 w 3100111"/>
              <a:gd name="connsiteY5" fmla="*/ 423080 h 1091821"/>
              <a:gd name="connsiteX6" fmla="*/ 177421 w 3100111"/>
              <a:gd name="connsiteY6" fmla="*/ 259307 h 1091821"/>
              <a:gd name="connsiteX7" fmla="*/ 0 w 3100111"/>
              <a:gd name="connsiteY7" fmla="*/ 13648 h 1091821"/>
              <a:gd name="connsiteX8" fmla="*/ 0 w 3100111"/>
              <a:gd name="connsiteY8" fmla="*/ 13648 h 1091821"/>
              <a:gd name="connsiteX9" fmla="*/ 13647 w 3100111"/>
              <a:gd name="connsiteY9" fmla="*/ 0 h 109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111" h="1091821">
                <a:moveTo>
                  <a:pt x="3070746" y="1091821"/>
                </a:moveTo>
                <a:cubicBezTo>
                  <a:pt x="3093492" y="916674"/>
                  <a:pt x="3116239" y="741528"/>
                  <a:pt x="3084394" y="627797"/>
                </a:cubicBezTo>
                <a:cubicBezTo>
                  <a:pt x="3052549" y="514066"/>
                  <a:pt x="3068471" y="441278"/>
                  <a:pt x="2879677" y="409433"/>
                </a:cubicBezTo>
                <a:cubicBezTo>
                  <a:pt x="2690883" y="377588"/>
                  <a:pt x="2231408" y="418531"/>
                  <a:pt x="1951629" y="436728"/>
                </a:cubicBezTo>
                <a:cubicBezTo>
                  <a:pt x="1671850" y="454925"/>
                  <a:pt x="1448937" y="520890"/>
                  <a:pt x="1201003" y="518615"/>
                </a:cubicBezTo>
                <a:cubicBezTo>
                  <a:pt x="953069" y="516340"/>
                  <a:pt x="634621" y="466298"/>
                  <a:pt x="464024" y="423080"/>
                </a:cubicBezTo>
                <a:cubicBezTo>
                  <a:pt x="293427" y="379862"/>
                  <a:pt x="254758" y="327546"/>
                  <a:pt x="177421" y="259307"/>
                </a:cubicBezTo>
                <a:cubicBezTo>
                  <a:pt x="100084" y="191068"/>
                  <a:pt x="0" y="13648"/>
                  <a:pt x="0" y="13648"/>
                </a:cubicBezTo>
                <a:lnTo>
                  <a:pt x="0" y="13648"/>
                </a:lnTo>
                <a:lnTo>
                  <a:pt x="13647" y="0"/>
                </a:lnTo>
              </a:path>
            </a:pathLst>
          </a:custGeom>
          <a:noFill/>
          <a:ln w="98425">
            <a:solidFill>
              <a:srgbClr val="92D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39E20BDD-6909-AE42-8329-2DB7283C5109}"/>
              </a:ext>
            </a:extLst>
          </p:cNvPr>
          <p:cNvSpPr/>
          <p:nvPr/>
        </p:nvSpPr>
        <p:spPr>
          <a:xfrm>
            <a:off x="8256896" y="3452884"/>
            <a:ext cx="3425479" cy="3074735"/>
          </a:xfrm>
          <a:custGeom>
            <a:avLst/>
            <a:gdLst>
              <a:gd name="connsiteX0" fmla="*/ 0 w 3425479"/>
              <a:gd name="connsiteY0" fmla="*/ 2743200 h 3074735"/>
              <a:gd name="connsiteX1" fmla="*/ 368489 w 3425479"/>
              <a:gd name="connsiteY1" fmla="*/ 3016155 h 3074735"/>
              <a:gd name="connsiteX2" fmla="*/ 818865 w 3425479"/>
              <a:gd name="connsiteY2" fmla="*/ 3070746 h 3074735"/>
              <a:gd name="connsiteX3" fmla="*/ 2074459 w 3425479"/>
              <a:gd name="connsiteY3" fmla="*/ 2947916 h 3074735"/>
              <a:gd name="connsiteX4" fmla="*/ 2565779 w 3425479"/>
              <a:gd name="connsiteY4" fmla="*/ 2688609 h 3074735"/>
              <a:gd name="connsiteX5" fmla="*/ 3261814 w 3425479"/>
              <a:gd name="connsiteY5" fmla="*/ 2224585 h 3074735"/>
              <a:gd name="connsiteX6" fmla="*/ 3411940 w 3425479"/>
              <a:gd name="connsiteY6" fmla="*/ 1719617 h 3074735"/>
              <a:gd name="connsiteX7" fmla="*/ 3398292 w 3425479"/>
              <a:gd name="connsiteY7" fmla="*/ 1119116 h 3074735"/>
              <a:gd name="connsiteX8" fmla="*/ 3234519 w 3425479"/>
              <a:gd name="connsiteY8" fmla="*/ 777922 h 3074735"/>
              <a:gd name="connsiteX9" fmla="*/ 2811438 w 3425479"/>
              <a:gd name="connsiteY9" fmla="*/ 354841 h 3074735"/>
              <a:gd name="connsiteX10" fmla="*/ 2347414 w 3425479"/>
              <a:gd name="connsiteY10" fmla="*/ 0 h 307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25479" h="3074735">
                <a:moveTo>
                  <a:pt x="0" y="2743200"/>
                </a:moveTo>
                <a:cubicBezTo>
                  <a:pt x="116006" y="2852382"/>
                  <a:pt x="232012" y="2961564"/>
                  <a:pt x="368489" y="3016155"/>
                </a:cubicBezTo>
                <a:cubicBezTo>
                  <a:pt x="504966" y="3070746"/>
                  <a:pt x="534537" y="3082119"/>
                  <a:pt x="818865" y="3070746"/>
                </a:cubicBezTo>
                <a:cubicBezTo>
                  <a:pt x="1103193" y="3059373"/>
                  <a:pt x="1783307" y="3011605"/>
                  <a:pt x="2074459" y="2947916"/>
                </a:cubicBezTo>
                <a:cubicBezTo>
                  <a:pt x="2365611" y="2884227"/>
                  <a:pt x="2367887" y="2809164"/>
                  <a:pt x="2565779" y="2688609"/>
                </a:cubicBezTo>
                <a:cubicBezTo>
                  <a:pt x="2763671" y="2568054"/>
                  <a:pt x="3120787" y="2386084"/>
                  <a:pt x="3261814" y="2224585"/>
                </a:cubicBezTo>
                <a:cubicBezTo>
                  <a:pt x="3402841" y="2063086"/>
                  <a:pt x="3389194" y="1903862"/>
                  <a:pt x="3411940" y="1719617"/>
                </a:cubicBezTo>
                <a:cubicBezTo>
                  <a:pt x="3434686" y="1535372"/>
                  <a:pt x="3427862" y="1276065"/>
                  <a:pt x="3398292" y="1119116"/>
                </a:cubicBezTo>
                <a:cubicBezTo>
                  <a:pt x="3368722" y="962167"/>
                  <a:pt x="3332328" y="905301"/>
                  <a:pt x="3234519" y="777922"/>
                </a:cubicBezTo>
                <a:cubicBezTo>
                  <a:pt x="3136710" y="650543"/>
                  <a:pt x="2959289" y="484495"/>
                  <a:pt x="2811438" y="354841"/>
                </a:cubicBezTo>
                <a:cubicBezTo>
                  <a:pt x="2663587" y="225187"/>
                  <a:pt x="2505500" y="112593"/>
                  <a:pt x="2347414" y="0"/>
                </a:cubicBezTo>
              </a:path>
            </a:pathLst>
          </a:custGeom>
          <a:noFill/>
          <a:ln w="98425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822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err="1"/>
              <a:t>Geom</a:t>
            </a:r>
            <a:r>
              <a:rPr lang="en-US" sz="6000" dirty="0"/>
              <a:t> Functions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28017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0AC8AF8-D97B-0648-A164-F02C1E294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690" y="2150595"/>
            <a:ext cx="5034508" cy="31112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9883D6-F381-184B-88D2-7ED522A2D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495" y="2150805"/>
            <a:ext cx="5034508" cy="31110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540E2C-4B17-6542-8032-C7D98C0778E2}"/>
              </a:ext>
            </a:extLst>
          </p:cNvPr>
          <p:cNvSpPr txBox="1"/>
          <p:nvPr/>
        </p:nvSpPr>
        <p:spPr>
          <a:xfrm>
            <a:off x="1601376" y="433499"/>
            <a:ext cx="9384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How are these plots similar?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E598F2-F6F0-3949-B522-D9109247E30A}"/>
              </a:ext>
            </a:extLst>
          </p:cNvPr>
          <p:cNvGrpSpPr/>
          <p:nvPr/>
        </p:nvGrpSpPr>
        <p:grpSpPr>
          <a:xfrm>
            <a:off x="1112537" y="2855495"/>
            <a:ext cx="5512405" cy="1299410"/>
            <a:chOff x="1112537" y="2855495"/>
            <a:chExt cx="5512405" cy="129941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6FC067-2C80-4245-AF0E-5AB86ABECAD2}"/>
                </a:ext>
              </a:extLst>
            </p:cNvPr>
            <p:cNvSpPr/>
            <p:nvPr/>
          </p:nvSpPr>
          <p:spPr>
            <a:xfrm>
              <a:off x="1112537" y="2855495"/>
              <a:ext cx="299168" cy="129941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571FD74-6633-E643-B682-64E09882D726}"/>
                </a:ext>
              </a:extLst>
            </p:cNvPr>
            <p:cNvSpPr/>
            <p:nvPr/>
          </p:nvSpPr>
          <p:spPr>
            <a:xfrm>
              <a:off x="6325774" y="2855495"/>
              <a:ext cx="299168" cy="129941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3C74F8-5F16-7640-AD1C-311DF6232ED2}"/>
              </a:ext>
            </a:extLst>
          </p:cNvPr>
          <p:cNvGrpSpPr/>
          <p:nvPr/>
        </p:nvGrpSpPr>
        <p:grpSpPr>
          <a:xfrm>
            <a:off x="3219258" y="4930557"/>
            <a:ext cx="6073140" cy="299168"/>
            <a:chOff x="3219258" y="4930557"/>
            <a:chExt cx="6073140" cy="29916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47158F0-66F7-BA40-8E13-058D1C703252}"/>
                </a:ext>
              </a:extLst>
            </p:cNvPr>
            <p:cNvSpPr/>
            <p:nvPr/>
          </p:nvSpPr>
          <p:spPr>
            <a:xfrm rot="5400000">
              <a:off x="3719379" y="4430436"/>
              <a:ext cx="299168" cy="129941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0ACA8E-F6EA-F648-969C-CD7C5599F874}"/>
                </a:ext>
              </a:extLst>
            </p:cNvPr>
            <p:cNvSpPr/>
            <p:nvPr/>
          </p:nvSpPr>
          <p:spPr>
            <a:xfrm rot="5400000">
              <a:off x="8493109" y="4430436"/>
              <a:ext cx="299168" cy="129941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956CD9E-2068-3E4C-BB03-D4C57634086C}"/>
              </a:ext>
            </a:extLst>
          </p:cNvPr>
          <p:cNvSpPr txBox="1"/>
          <p:nvPr/>
        </p:nvSpPr>
        <p:spPr>
          <a:xfrm>
            <a:off x="1601376" y="5674320"/>
            <a:ext cx="9384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Same: x axis, y axis, data</a:t>
            </a:r>
          </a:p>
        </p:txBody>
      </p:sp>
    </p:spTree>
    <p:extLst>
      <p:ext uri="{BB962C8B-B14F-4D97-AF65-F5344CB8AC3E}">
        <p14:creationId xmlns:p14="http://schemas.microsoft.com/office/powerpoint/2010/main" val="290606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9883D6-F381-184B-88D2-7ED522A2D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495" y="2150805"/>
            <a:ext cx="5034508" cy="31110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540E2C-4B17-6542-8032-C7D98C0778E2}"/>
              </a:ext>
            </a:extLst>
          </p:cNvPr>
          <p:cNvSpPr txBox="1"/>
          <p:nvPr/>
        </p:nvSpPr>
        <p:spPr>
          <a:xfrm>
            <a:off x="1601376" y="433499"/>
            <a:ext cx="9384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How are these plots different?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F5B661-9C01-F74A-8310-CC039436B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690" y="2150596"/>
            <a:ext cx="5034508" cy="31112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031D67-CFBC-BF43-8D0F-A539458DE4C2}"/>
              </a:ext>
            </a:extLst>
          </p:cNvPr>
          <p:cNvSpPr txBox="1"/>
          <p:nvPr/>
        </p:nvSpPr>
        <p:spPr>
          <a:xfrm>
            <a:off x="262890" y="5674320"/>
            <a:ext cx="11715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Different </a:t>
            </a:r>
            <a:r>
              <a:rPr lang="en-US" sz="3200" b="1" dirty="0"/>
              <a:t>geometric object</a:t>
            </a:r>
            <a:r>
              <a:rPr lang="en-US" sz="3200" dirty="0"/>
              <a:t> (“</a:t>
            </a:r>
            <a:r>
              <a:rPr lang="en-US" sz="3200" dirty="0" err="1"/>
              <a:t>geom</a:t>
            </a:r>
            <a:r>
              <a:rPr lang="en-US" sz="3200" dirty="0"/>
              <a:t>”) used to represent the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F2A79D-8CFD-694B-86D9-4B9D93F8B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690" y="2150595"/>
            <a:ext cx="5034508" cy="311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7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B154C1-C012-964D-99D0-BC65DCAC3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9019" y="5629923"/>
            <a:ext cx="867253" cy="100620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7420901-575E-DB4B-AD3D-0DFF67B80833}"/>
              </a:ext>
            </a:extLst>
          </p:cNvPr>
          <p:cNvGrpSpPr/>
          <p:nvPr/>
        </p:nvGrpSpPr>
        <p:grpSpPr>
          <a:xfrm>
            <a:off x="1082486" y="3200400"/>
            <a:ext cx="9856737" cy="1241527"/>
            <a:chOff x="2080825" y="3162925"/>
            <a:chExt cx="8090002" cy="6553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4EEF4DF-8097-6D4B-8FB9-914D569ADBC2}"/>
                </a:ext>
              </a:extLst>
            </p:cNvPr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CB848C-91C4-0343-AD5C-1823D2DA96D0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503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ggplot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(data = </a:t>
              </a:r>
              <a:r>
                <a:rPr lang="en-US" sz="2800" i="1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data_frame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 +</a:t>
              </a:r>
            </a:p>
            <a:p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  </a:t>
              </a:r>
              <a:r>
                <a:rPr lang="en-US" sz="2800" i="1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geom_function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(mapping = 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aes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i="1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mappings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4943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961F9-4CA3-DD46-9A97-9C759623D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</a:t>
            </a:r>
            <a:r>
              <a:rPr lang="en-US"/>
              <a:t>Turn 5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90DF3-0847-6648-A5DD-F7C3719D3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Open </a:t>
            </a:r>
            <a:r>
              <a:rPr lang="en-US" sz="4000" dirty="0">
                <a:solidFill>
                  <a:schemeClr val="accent2"/>
                </a:solidFill>
                <a:latin typeface="Monaco" pitchFamily="2" charset="77"/>
              </a:rPr>
              <a:t>04-visualize.Rmd</a:t>
            </a:r>
            <a:r>
              <a:rPr lang="en-US" dirty="0"/>
              <a:t>. Work through the exercises of the section titled “Your Turn 5.”</a:t>
            </a:r>
          </a:p>
        </p:txBody>
      </p:sp>
    </p:spTree>
    <p:extLst>
      <p:ext uri="{BB962C8B-B14F-4D97-AF65-F5344CB8AC3E}">
        <p14:creationId xmlns:p14="http://schemas.microsoft.com/office/powerpoint/2010/main" val="3738858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accent2"/>
                </a:solidFill>
              </a:rPr>
              <a:t>Global</a:t>
            </a:r>
            <a:r>
              <a:rPr lang="en-US" sz="6000" dirty="0"/>
              <a:t> vs </a:t>
            </a:r>
            <a:r>
              <a:rPr lang="en-US" sz="6000" b="1" dirty="0">
                <a:solidFill>
                  <a:srgbClr val="92D050"/>
                </a:solidFill>
              </a:rPr>
              <a:t>Local</a:t>
            </a:r>
            <a:r>
              <a:rPr lang="en-US" sz="6000" dirty="0"/>
              <a:t> Settings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237595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93E736-CC51-AC4C-A0DE-66174BD53A68}"/>
              </a:ext>
            </a:extLst>
          </p:cNvPr>
          <p:cNvGrpSpPr/>
          <p:nvPr/>
        </p:nvGrpSpPr>
        <p:grpSpPr>
          <a:xfrm>
            <a:off x="327830" y="4044724"/>
            <a:ext cx="11489032" cy="933689"/>
            <a:chOff x="2080825" y="3162925"/>
            <a:chExt cx="8090002" cy="65590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08D57C0-538D-7A46-BD7F-184477BD14F8}"/>
                </a:ext>
              </a:extLst>
            </p:cNvPr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676E794-0F6E-F441-B8EF-5357660686A8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583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ggplot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(data = orders) + </a:t>
              </a:r>
            </a:p>
            <a:p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  </a:t>
              </a:r>
              <a:r>
                <a:rPr lang="en-US" sz="1600" dirty="0" err="1">
                  <a:solidFill>
                    <a:srgbClr val="FF000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geom_point</a:t>
              </a:r>
              <a:r>
                <a:rPr lang="en-US" sz="1600" dirty="0">
                  <a:solidFill>
                    <a:srgbClr val="FF000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mapping = </a:t>
              </a:r>
              <a:r>
                <a:rPr lang="en-US" sz="1600" dirty="0" err="1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aes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(x = </a:t>
              </a:r>
              <a:r>
                <a:rPr lang="en-US" sz="1600" dirty="0" err="1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order_time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, y = </a:t>
              </a:r>
              <a:r>
                <a:rPr lang="en-US" sz="1600" dirty="0" err="1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result_time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  <a:r>
                <a:rPr lang="en-US" sz="1600" dirty="0">
                  <a:solidFill>
                    <a:srgbClr val="FF000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 +</a:t>
              </a:r>
            </a:p>
            <a:p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  </a:t>
              </a:r>
              <a:r>
                <a:rPr lang="en-US" sz="1600" dirty="0" err="1">
                  <a:solidFill>
                    <a:srgbClr val="FF000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geom_smooth</a:t>
              </a:r>
              <a:r>
                <a:rPr lang="en-US" sz="1600" dirty="0">
                  <a:solidFill>
                    <a:srgbClr val="FF000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mapping = </a:t>
              </a:r>
              <a:r>
                <a:rPr lang="en-US" sz="1600" dirty="0" err="1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aes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(x = </a:t>
              </a:r>
              <a:r>
                <a:rPr lang="en-US" sz="1600" dirty="0" err="1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order_time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, y = </a:t>
              </a:r>
              <a:r>
                <a:rPr lang="en-US" sz="1600" dirty="0" err="1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result_time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  <a:r>
                <a:rPr lang="en-US" sz="1600" dirty="0">
                  <a:solidFill>
                    <a:srgbClr val="FF000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  <a:endParaRPr lang="en-US" sz="1600" dirty="0"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B58E1DF-31ED-5047-AB70-535F8FEAB3C1}"/>
              </a:ext>
            </a:extLst>
          </p:cNvPr>
          <p:cNvGrpSpPr/>
          <p:nvPr/>
        </p:nvGrpSpPr>
        <p:grpSpPr>
          <a:xfrm>
            <a:off x="327830" y="5393912"/>
            <a:ext cx="11489032" cy="933689"/>
            <a:chOff x="2080825" y="3162925"/>
            <a:chExt cx="8090002" cy="65590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3B5F61-5638-3545-A108-8561AE0C06E8}"/>
                </a:ext>
              </a:extLst>
            </p:cNvPr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EF2AB5D-88C3-D647-A1CA-7661F57ACA59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583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rgbClr val="FF000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ggplot</a:t>
              </a:r>
              <a:r>
                <a:rPr lang="en-US" sz="1600" dirty="0">
                  <a:solidFill>
                    <a:srgbClr val="FF000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data = orders, </a:t>
              </a:r>
              <a:r>
                <a:rPr lang="en-US" sz="1600" dirty="0">
                  <a:solidFill>
                    <a:srgbClr val="0070C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mapping = </a:t>
              </a:r>
              <a:r>
                <a:rPr lang="en-US" sz="1600" dirty="0" err="1">
                  <a:solidFill>
                    <a:srgbClr val="0070C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aes</a:t>
              </a:r>
              <a:r>
                <a:rPr lang="en-US" sz="1600" dirty="0">
                  <a:solidFill>
                    <a:srgbClr val="0070C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(x = </a:t>
              </a:r>
              <a:r>
                <a:rPr lang="en-US" sz="1600" dirty="0" err="1">
                  <a:solidFill>
                    <a:srgbClr val="0070C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order_time</a:t>
              </a:r>
              <a:r>
                <a:rPr lang="en-US" sz="1600" dirty="0">
                  <a:solidFill>
                    <a:srgbClr val="0070C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, y = </a:t>
              </a:r>
              <a:r>
                <a:rPr lang="en-US" sz="1600" dirty="0" err="1">
                  <a:solidFill>
                    <a:srgbClr val="0070C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result_time</a:t>
              </a:r>
              <a:r>
                <a:rPr lang="en-US" sz="1600" dirty="0">
                  <a:solidFill>
                    <a:srgbClr val="0070C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  <a:r>
                <a:rPr lang="en-US" sz="1600" dirty="0">
                  <a:solidFill>
                    <a:srgbClr val="FF000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 + </a:t>
              </a:r>
            </a:p>
            <a:p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  </a:t>
              </a:r>
              <a:r>
                <a:rPr lang="en-US" sz="16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geom_point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() + </a:t>
              </a:r>
            </a:p>
            <a:p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  </a:t>
              </a:r>
              <a:r>
                <a:rPr lang="en-US" sz="16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geom_smooth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()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8DB9CACA-7631-4648-A8C1-59CDD653F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74" y="288601"/>
            <a:ext cx="5913582" cy="36510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7BFF49-FE6E-084E-8EFB-58925DFF9B74}"/>
              </a:ext>
            </a:extLst>
          </p:cNvPr>
          <p:cNvSpPr txBox="1"/>
          <p:nvPr/>
        </p:nvSpPr>
        <p:spPr>
          <a:xfrm>
            <a:off x="8115631" y="2317102"/>
            <a:ext cx="37012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Inside of </a:t>
            </a:r>
            <a:r>
              <a:rPr lang="en-US" sz="2400" b="1" dirty="0" err="1">
                <a:solidFill>
                  <a:srgbClr val="FF0000"/>
                </a:solidFill>
                <a:latin typeface="Monaco" pitchFamily="2" charset="77"/>
              </a:rPr>
              <a:t>ggplot</a:t>
            </a:r>
            <a:r>
              <a:rPr lang="en-US" sz="2400" b="1" dirty="0">
                <a:solidFill>
                  <a:srgbClr val="FF0000"/>
                </a:solidFill>
                <a:latin typeface="Monaco" pitchFamily="2" charset="77"/>
              </a:rPr>
              <a:t>()</a:t>
            </a:r>
            <a:r>
              <a:rPr lang="en-US" sz="3200" dirty="0"/>
              <a:t>: apply </a:t>
            </a:r>
            <a:r>
              <a:rPr lang="en-US" sz="3200" b="1" dirty="0">
                <a:solidFill>
                  <a:srgbClr val="0070C0"/>
                </a:solidFill>
              </a:rPr>
              <a:t>globally</a:t>
            </a:r>
            <a:r>
              <a:rPr lang="en-US" sz="3200" dirty="0"/>
              <a:t> to </a:t>
            </a:r>
            <a:r>
              <a:rPr lang="en-US" sz="3200" b="1" dirty="0">
                <a:solidFill>
                  <a:srgbClr val="0070C0"/>
                </a:solidFill>
              </a:rPr>
              <a:t>every layer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4A8E42-B1A6-1A47-A519-05814157EDE6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8091055" y="3886762"/>
            <a:ext cx="1875192" cy="1609842"/>
          </a:xfrm>
          <a:prstGeom prst="straightConnector1">
            <a:avLst/>
          </a:prstGeom>
          <a:ln w="984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28EE70F-6A10-864C-BD2F-640F9BFBBA8F}"/>
              </a:ext>
            </a:extLst>
          </p:cNvPr>
          <p:cNvSpPr txBox="1"/>
          <p:nvPr/>
        </p:nvSpPr>
        <p:spPr>
          <a:xfrm>
            <a:off x="7135091" y="288601"/>
            <a:ext cx="42949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Inside of </a:t>
            </a:r>
            <a:r>
              <a:rPr lang="en-US" sz="2400" b="1" dirty="0" err="1">
                <a:solidFill>
                  <a:srgbClr val="FF0000"/>
                </a:solidFill>
                <a:latin typeface="Monaco" pitchFamily="2" charset="77"/>
              </a:rPr>
              <a:t>geom</a:t>
            </a:r>
            <a:r>
              <a:rPr lang="en-US" sz="2400" b="1" dirty="0">
                <a:solidFill>
                  <a:srgbClr val="FF0000"/>
                </a:solidFill>
                <a:latin typeface="Monaco" pitchFamily="2" charset="77"/>
              </a:rPr>
              <a:t>_</a:t>
            </a:r>
            <a:r>
              <a:rPr lang="en-US" sz="3200" dirty="0"/>
              <a:t> function: apply </a:t>
            </a:r>
            <a:r>
              <a:rPr lang="en-US" sz="3200" b="1" dirty="0">
                <a:solidFill>
                  <a:srgbClr val="92D050"/>
                </a:solidFill>
              </a:rPr>
              <a:t>locally</a:t>
            </a:r>
            <a:r>
              <a:rPr lang="en-US" sz="3200" dirty="0"/>
              <a:t> to only the </a:t>
            </a:r>
            <a:r>
              <a:rPr lang="en-US" sz="3200" b="1" dirty="0">
                <a:solidFill>
                  <a:srgbClr val="92D050"/>
                </a:solidFill>
              </a:rPr>
              <a:t>current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AA41532-8B8B-5E44-BB3E-4BEAC876F51A}"/>
              </a:ext>
            </a:extLst>
          </p:cNvPr>
          <p:cNvCxnSpPr>
            <a:cxnSpLocks/>
          </p:cNvCxnSpPr>
          <p:nvPr/>
        </p:nvCxnSpPr>
        <p:spPr>
          <a:xfrm flipH="1">
            <a:off x="6315260" y="1620982"/>
            <a:ext cx="1637249" cy="2724621"/>
          </a:xfrm>
          <a:prstGeom prst="straightConnector1">
            <a:avLst/>
          </a:prstGeom>
          <a:ln w="9842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37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748145" y="814647"/>
            <a:ext cx="1093955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Goals</a:t>
            </a:r>
          </a:p>
          <a:p>
            <a:pPr marL="514350" indent="-514350">
              <a:buAutoNum type="arabicPeriod"/>
            </a:pPr>
            <a:r>
              <a:rPr lang="en-US" sz="2800" dirty="0"/>
              <a:t>Appreciate the importance of visualization as device to generate knowledge about data</a:t>
            </a:r>
          </a:p>
          <a:p>
            <a:pPr marL="514350" indent="-514350">
              <a:buAutoNum type="arabicPeriod"/>
            </a:pPr>
            <a:r>
              <a:rPr lang="en-US" sz="2800" dirty="0"/>
              <a:t>Learn how to use ggplot2 to create visualizations from data frames</a:t>
            </a:r>
          </a:p>
          <a:p>
            <a:pPr marL="514350" indent="-514350">
              <a:buAutoNum type="arabicPeriod"/>
            </a:pPr>
            <a:endParaRPr lang="en-US" sz="2800" dirty="0"/>
          </a:p>
          <a:p>
            <a:r>
              <a:rPr lang="en-US" sz="3600" dirty="0"/>
              <a:t>Objectives</a:t>
            </a:r>
          </a:p>
          <a:p>
            <a:pPr marL="514350" indent="-514350">
              <a:buAutoNum type="arabicPeriod"/>
            </a:pPr>
            <a:r>
              <a:rPr lang="en-US" sz="2800" dirty="0"/>
              <a:t>Explain the template to create any graph with ggplot2</a:t>
            </a:r>
          </a:p>
          <a:p>
            <a:pPr marL="514350" indent="-514350">
              <a:buAutoNum type="arabicPeriod"/>
            </a:pPr>
            <a:r>
              <a:rPr lang="en-US" sz="2800" dirty="0"/>
              <a:t>Explain how aesthetic mappings relate variables to graphic markings on a plot</a:t>
            </a:r>
          </a:p>
          <a:p>
            <a:pPr marL="514350" indent="-514350">
              <a:buAutoNum type="arabicPeriod"/>
            </a:pPr>
            <a:r>
              <a:rPr lang="en-US" sz="2800" dirty="0"/>
              <a:t>Distinguish between setting and mapping aesthetics</a:t>
            </a:r>
          </a:p>
          <a:p>
            <a:pPr marL="514350" indent="-514350">
              <a:buAutoNum type="arabicPeriod"/>
            </a:pPr>
            <a:r>
              <a:rPr lang="en-US" sz="2800" dirty="0"/>
              <a:t>Explain how to use a </a:t>
            </a:r>
            <a:r>
              <a:rPr lang="en-US" sz="2800" dirty="0" err="1"/>
              <a:t>geom</a:t>
            </a:r>
            <a:r>
              <a:rPr lang="en-US" sz="2800" dirty="0"/>
              <a:t> function to add a layer to a graph</a:t>
            </a:r>
          </a:p>
          <a:p>
            <a:pPr marL="514350" indent="-514350">
              <a:buAutoNum type="arabicPeriod"/>
            </a:pPr>
            <a:r>
              <a:rPr lang="en-US" sz="2800" dirty="0"/>
              <a:t>Distinguish between global and local ggplot2 settings</a:t>
            </a:r>
          </a:p>
        </p:txBody>
      </p:sp>
    </p:spTree>
    <p:extLst>
      <p:ext uri="{BB962C8B-B14F-4D97-AF65-F5344CB8AC3E}">
        <p14:creationId xmlns:p14="http://schemas.microsoft.com/office/powerpoint/2010/main" val="24065024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672406-CB6B-5D4E-A078-9D05D938E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735" y="1144732"/>
            <a:ext cx="6453909" cy="39846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744A84-F595-AD4B-93A4-EC0091A529EE}"/>
              </a:ext>
            </a:extLst>
          </p:cNvPr>
          <p:cNvSpPr txBox="1"/>
          <p:nvPr/>
        </p:nvSpPr>
        <p:spPr>
          <a:xfrm>
            <a:off x="1601376" y="433499"/>
            <a:ext cx="9384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How would you make this plot?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F81F8F7-E6F0-4643-A312-81A445E685BA}"/>
              </a:ext>
            </a:extLst>
          </p:cNvPr>
          <p:cNvGrpSpPr/>
          <p:nvPr/>
        </p:nvGrpSpPr>
        <p:grpSpPr>
          <a:xfrm>
            <a:off x="327830" y="5393912"/>
            <a:ext cx="11489032" cy="933689"/>
            <a:chOff x="2080825" y="3162925"/>
            <a:chExt cx="8090002" cy="6559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1C2C73D-F8E4-994D-82DB-D8B27D980F70}"/>
                </a:ext>
              </a:extLst>
            </p:cNvPr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F09DEA8-D798-E543-B8A2-5581B118DA87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583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ggplot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(data = orders, </a:t>
              </a:r>
              <a:r>
                <a:rPr lang="en-US" sz="1600" dirty="0">
                  <a:solidFill>
                    <a:srgbClr val="0070C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mapping = </a:t>
              </a:r>
              <a:r>
                <a:rPr lang="en-US" sz="1600" dirty="0" err="1">
                  <a:solidFill>
                    <a:srgbClr val="0070C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aes</a:t>
              </a:r>
              <a:r>
                <a:rPr lang="en-US" sz="1600" dirty="0">
                  <a:solidFill>
                    <a:srgbClr val="0070C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(x = </a:t>
              </a:r>
              <a:r>
                <a:rPr lang="en-US" sz="1600" dirty="0" err="1">
                  <a:solidFill>
                    <a:srgbClr val="0070C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order_time</a:t>
              </a:r>
              <a:r>
                <a:rPr lang="en-US" sz="1600" dirty="0">
                  <a:solidFill>
                    <a:srgbClr val="0070C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, y = </a:t>
              </a:r>
              <a:r>
                <a:rPr lang="en-US" sz="1600" dirty="0" err="1">
                  <a:solidFill>
                    <a:srgbClr val="0070C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result_time</a:t>
              </a:r>
              <a:r>
                <a:rPr lang="en-US" sz="1600" dirty="0">
                  <a:solidFill>
                    <a:srgbClr val="0070C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 + </a:t>
              </a:r>
            </a:p>
            <a:p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  </a:t>
              </a:r>
              <a:r>
                <a:rPr lang="en-US" sz="16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geom_point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mapping = </a:t>
              </a:r>
              <a:r>
                <a:rPr lang="en-US" sz="1600" dirty="0" err="1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aes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(color = </a:t>
              </a:r>
              <a:r>
                <a:rPr lang="en-US" sz="1600" dirty="0" err="1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order_class_c_descr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 + </a:t>
              </a:r>
            </a:p>
            <a:p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  </a:t>
              </a:r>
              <a:r>
                <a:rPr lang="en-US" sz="16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geom_smooth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color = "black"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570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What Else?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4168745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915F13-E2F0-B147-9B57-558A25AD4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396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39B1B1-4F2B-9145-BC87-63AAF8CF8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4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C42DBC-9C73-204E-8CFA-8B7D5526B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953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98AD4D-5F80-6742-A6E9-54EC8CC0D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8924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05CA31-5720-2442-BB81-C7F7C8156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459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5B5EDD-B772-6140-B726-0A06C5CBE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4225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D6A839-B994-0840-96E9-3F4FCED1A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351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8EBD019-AF6C-4E4A-9693-78707803C2BA}"/>
              </a:ext>
            </a:extLst>
          </p:cNvPr>
          <p:cNvGrpSpPr/>
          <p:nvPr/>
        </p:nvGrpSpPr>
        <p:grpSpPr>
          <a:xfrm>
            <a:off x="739591" y="1632854"/>
            <a:ext cx="9269828" cy="3706589"/>
            <a:chOff x="2080825" y="3162925"/>
            <a:chExt cx="8090002" cy="91243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A68CC93-B427-D549-BE41-6F37DA873144}"/>
                </a:ext>
              </a:extLst>
            </p:cNvPr>
            <p:cNvSpPr/>
            <p:nvPr/>
          </p:nvSpPr>
          <p:spPr>
            <a:xfrm>
              <a:off x="2080825" y="3162925"/>
              <a:ext cx="8090002" cy="9124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B05E8A-0E9D-6746-80DA-3C32A131AB6F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765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ggplot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(data = </a:t>
              </a:r>
              <a:r>
                <a:rPr lang="en-US" sz="2800" i="1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data_frame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 +</a:t>
              </a:r>
            </a:p>
            <a:p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  </a:t>
              </a:r>
              <a:r>
                <a:rPr lang="en-US" sz="2800" i="1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geom_function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(mapping = 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aes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i="1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mappings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)) +</a:t>
              </a:r>
            </a:p>
            <a:p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  </a:t>
              </a:r>
              <a:r>
                <a:rPr lang="en-US" sz="2800" i="1" dirty="0" err="1">
                  <a:solidFill>
                    <a:srgbClr val="92D050"/>
                  </a:solidFill>
                  <a:latin typeface="Monaco" charset="0"/>
                  <a:ea typeface="Monaco" charset="0"/>
                  <a:cs typeface="Monaco" charset="0"/>
                </a:rPr>
                <a:t>theme_function</a:t>
              </a:r>
              <a:r>
                <a:rPr lang="en-US" sz="2800" dirty="0">
                  <a:solidFill>
                    <a:srgbClr val="92D050"/>
                  </a:solidFill>
                  <a:latin typeface="Monaco" charset="0"/>
                  <a:ea typeface="Monaco" charset="0"/>
                  <a:cs typeface="Monaco" charset="0"/>
                </a:rPr>
                <a:t> 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+</a:t>
              </a:r>
            </a:p>
            <a:p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  </a:t>
              </a:r>
              <a:r>
                <a:rPr lang="en-US" sz="2800" i="1" dirty="0" err="1">
                  <a:solidFill>
                    <a:srgbClr val="92D050"/>
                  </a:solidFill>
                  <a:latin typeface="Monaco" charset="0"/>
                  <a:ea typeface="Monaco" charset="0"/>
                  <a:cs typeface="Monaco" charset="0"/>
                </a:rPr>
                <a:t>scale_function</a:t>
              </a:r>
              <a:r>
                <a:rPr lang="en-US" sz="2800" dirty="0">
                  <a:solidFill>
                    <a:srgbClr val="92D050"/>
                  </a:solidFill>
                  <a:latin typeface="Monaco" charset="0"/>
                  <a:ea typeface="Monaco" charset="0"/>
                  <a:cs typeface="Monaco" charset="0"/>
                </a:rPr>
                <a:t> 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+ </a:t>
              </a:r>
            </a:p>
            <a:p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  </a:t>
              </a:r>
              <a:r>
                <a:rPr lang="en-US" sz="2800" i="1" dirty="0" err="1">
                  <a:solidFill>
                    <a:srgbClr val="92D050"/>
                  </a:solidFill>
                  <a:latin typeface="Monaco" charset="0"/>
                  <a:ea typeface="Monaco" charset="0"/>
                  <a:cs typeface="Monaco" charset="0"/>
                </a:rPr>
                <a:t>facet_function</a:t>
              </a:r>
              <a:r>
                <a:rPr lang="en-US" sz="2800" dirty="0">
                  <a:solidFill>
                    <a:srgbClr val="92D050"/>
                  </a:solidFill>
                  <a:latin typeface="Monaco" charset="0"/>
                  <a:ea typeface="Monaco" charset="0"/>
                  <a:cs typeface="Monaco" charset="0"/>
                </a:rPr>
                <a:t> 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+ </a:t>
              </a:r>
            </a:p>
            <a:p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  </a:t>
              </a:r>
              <a:r>
                <a:rPr lang="en-US" sz="2800" i="1" dirty="0" err="1">
                  <a:solidFill>
                    <a:srgbClr val="92D050"/>
                  </a:solidFill>
                  <a:latin typeface="Monaco" charset="0"/>
                  <a:ea typeface="Monaco" charset="0"/>
                  <a:cs typeface="Monaco" charset="0"/>
                </a:rPr>
                <a:t>coordinate_function</a:t>
              </a:r>
              <a:r>
                <a:rPr lang="en-US" sz="2800" dirty="0">
                  <a:solidFill>
                    <a:srgbClr val="92D050"/>
                  </a:solidFill>
                  <a:latin typeface="Monaco" charset="0"/>
                  <a:ea typeface="Monaco" charset="0"/>
                  <a:cs typeface="Monaco" charset="0"/>
                </a:rPr>
                <a:t> 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+ </a:t>
              </a:r>
            </a:p>
            <a:p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  </a:t>
              </a:r>
              <a:r>
                <a:rPr lang="en-US" sz="2800" dirty="0">
                  <a:solidFill>
                    <a:srgbClr val="92D050"/>
                  </a:solidFill>
                  <a:latin typeface="Monaco" charset="0"/>
                  <a:ea typeface="Monaco" charset="0"/>
                  <a:cs typeface="Monaco" charset="0"/>
                </a:rPr>
                <a:t>...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EF02AC4-CADE-6345-9259-A715D2B8C0B7}"/>
              </a:ext>
            </a:extLst>
          </p:cNvPr>
          <p:cNvSpPr txBox="1"/>
          <p:nvPr/>
        </p:nvSpPr>
        <p:spPr>
          <a:xfrm>
            <a:off x="10384975" y="2122711"/>
            <a:ext cx="1534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Required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505D64-2609-4648-ADDB-39026DE9CF40}"/>
              </a:ext>
            </a:extLst>
          </p:cNvPr>
          <p:cNvSpPr txBox="1"/>
          <p:nvPr/>
        </p:nvSpPr>
        <p:spPr>
          <a:xfrm>
            <a:off x="10384975" y="3649082"/>
            <a:ext cx="1534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Optional</a:t>
            </a:r>
          </a:p>
        </p:txBody>
      </p:sp>
      <p:sp>
        <p:nvSpPr>
          <p:cNvPr id="16" name="Right Bracket 15">
            <a:extLst>
              <a:ext uri="{FF2B5EF4-FFF2-40B4-BE49-F238E27FC236}">
                <a16:creationId xmlns:a16="http://schemas.microsoft.com/office/drawing/2014/main" id="{E3A86563-9EC0-1047-9EC4-52022B7FD27C}"/>
              </a:ext>
            </a:extLst>
          </p:cNvPr>
          <p:cNvSpPr/>
          <p:nvPr/>
        </p:nvSpPr>
        <p:spPr>
          <a:xfrm>
            <a:off x="10009419" y="2955471"/>
            <a:ext cx="228599" cy="1910443"/>
          </a:xfrm>
          <a:prstGeom prst="rightBracket">
            <a:avLst/>
          </a:prstGeom>
          <a:ln w="9842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ket 16">
            <a:extLst>
              <a:ext uri="{FF2B5EF4-FFF2-40B4-BE49-F238E27FC236}">
                <a16:creationId xmlns:a16="http://schemas.microsoft.com/office/drawing/2014/main" id="{A1492CE5-FFC4-2244-A2A5-8AE4DE14E819}"/>
              </a:ext>
            </a:extLst>
          </p:cNvPr>
          <p:cNvSpPr/>
          <p:nvPr/>
        </p:nvSpPr>
        <p:spPr>
          <a:xfrm>
            <a:off x="10009419" y="1925909"/>
            <a:ext cx="220433" cy="923776"/>
          </a:xfrm>
          <a:prstGeom prst="rightBracket">
            <a:avLst/>
          </a:prstGeom>
          <a:ln w="984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552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Consider the </a:t>
            </a:r>
            <a:r>
              <a:rPr lang="en-US" sz="3900" dirty="0">
                <a:solidFill>
                  <a:schemeClr val="accent2"/>
                </a:solidFill>
                <a:latin typeface="Monaco" pitchFamily="2" charset="77"/>
              </a:rPr>
              <a:t>orders</a:t>
            </a:r>
            <a:r>
              <a:rPr lang="en-US" dirty="0"/>
              <a:t> data frame. How do you think </a:t>
            </a:r>
            <a:r>
              <a:rPr lang="en-US" sz="3900" dirty="0" err="1">
                <a:solidFill>
                  <a:schemeClr val="accent2"/>
                </a:solidFill>
                <a:latin typeface="Monaco" pitchFamily="2" charset="77"/>
              </a:rPr>
              <a:t>order_time</a:t>
            </a:r>
            <a:r>
              <a:rPr lang="en-US" sz="3900" dirty="0">
                <a:solidFill>
                  <a:schemeClr val="accent2"/>
                </a:solidFill>
                <a:latin typeface="Monaco" pitchFamily="2" charset="77"/>
              </a:rPr>
              <a:t> </a:t>
            </a:r>
            <a:r>
              <a:rPr lang="en-US" dirty="0"/>
              <a:t>and </a:t>
            </a:r>
            <a:r>
              <a:rPr lang="en-US" sz="3900" dirty="0" err="1">
                <a:solidFill>
                  <a:schemeClr val="accent2"/>
                </a:solidFill>
                <a:latin typeface="Monaco" pitchFamily="2" charset="77"/>
              </a:rPr>
              <a:t>result_time</a:t>
            </a:r>
            <a:r>
              <a:rPr lang="en-US" sz="3900" dirty="0">
                <a:solidFill>
                  <a:schemeClr val="accent2"/>
                </a:solidFill>
                <a:latin typeface="Monaco" pitchFamily="2" charset="77"/>
              </a:rPr>
              <a:t> </a:t>
            </a:r>
            <a:r>
              <a:rPr lang="en-US" dirty="0"/>
              <a:t>are related to each other?</a:t>
            </a:r>
          </a:p>
          <a:p>
            <a:pPr marL="0" indent="0">
              <a:buNone/>
            </a:pPr>
            <a:r>
              <a:rPr lang="en-US" dirty="0"/>
              <a:t>Pair up and discuss.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247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196513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Type the following code in the console to make a graph.</a:t>
            </a:r>
          </a:p>
          <a:p>
            <a:pPr marL="0" indent="0">
              <a:buNone/>
            </a:pPr>
            <a:r>
              <a:rPr lang="en-US" dirty="0"/>
              <a:t>Pay attention to the spelling, capitalization, and parentheses!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13AC5B-1162-7E4C-A3DA-77EA1D8F06E6}"/>
              </a:ext>
            </a:extLst>
          </p:cNvPr>
          <p:cNvGrpSpPr/>
          <p:nvPr/>
        </p:nvGrpSpPr>
        <p:grpSpPr>
          <a:xfrm>
            <a:off x="1024128" y="4307885"/>
            <a:ext cx="9856737" cy="932856"/>
            <a:chOff x="2080825" y="3162925"/>
            <a:chExt cx="8090002" cy="6553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21940D-4892-1347-8A0E-4D8676AD00A8}"/>
                </a:ext>
              </a:extLst>
            </p:cNvPr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D9956C-5083-4C49-B024-3499DC1CA1BC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373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ggplot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(data = orders) + </a:t>
              </a:r>
            </a:p>
            <a:p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  </a:t>
              </a:r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geom_point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(mapping = </a:t>
              </a:r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aes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(x = </a:t>
              </a:r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order_time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, y = </a:t>
              </a:r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result_time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0045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E9412E7-073B-094B-81EF-A75167B71217}"/>
              </a:ext>
            </a:extLst>
          </p:cNvPr>
          <p:cNvGrpSpPr/>
          <p:nvPr/>
        </p:nvGrpSpPr>
        <p:grpSpPr>
          <a:xfrm>
            <a:off x="1365322" y="5595565"/>
            <a:ext cx="9856737" cy="932856"/>
            <a:chOff x="2080825" y="3162925"/>
            <a:chExt cx="8090002" cy="65532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37BB30-3967-2740-8DF0-E592AA429A5F}"/>
                </a:ext>
              </a:extLst>
            </p:cNvPr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7C80E5-2F82-7748-81DF-5C8A58B1D68B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373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ggplot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(data = orders) + </a:t>
              </a:r>
            </a:p>
            <a:p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  </a:t>
              </a:r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geom_point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(mapping = </a:t>
              </a:r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aes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(x = </a:t>
              </a:r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order_time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, y = </a:t>
              </a:r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result_time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))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FCDB2A8-4C35-CA46-A508-FE44B0C00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474" y="504967"/>
            <a:ext cx="7678434" cy="488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24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E9412E7-073B-094B-81EF-A75167B71217}"/>
              </a:ext>
            </a:extLst>
          </p:cNvPr>
          <p:cNvGrpSpPr/>
          <p:nvPr/>
        </p:nvGrpSpPr>
        <p:grpSpPr>
          <a:xfrm>
            <a:off x="1365322" y="5595565"/>
            <a:ext cx="9856737" cy="932856"/>
            <a:chOff x="2080825" y="3162925"/>
            <a:chExt cx="8090002" cy="65532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37BB30-3967-2740-8DF0-E592AA429A5F}"/>
                </a:ext>
              </a:extLst>
            </p:cNvPr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7C80E5-2F82-7748-81DF-5C8A58B1D68B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373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ggplot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(data = orders) + </a:t>
              </a:r>
            </a:p>
            <a:p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  </a:t>
              </a:r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geom_point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(mapping = </a:t>
              </a:r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aes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(x = </a:t>
              </a:r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order_time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, y = </a:t>
              </a:r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result_time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))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FCDB2A8-4C35-CA46-A508-FE44B0C00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474" y="504967"/>
            <a:ext cx="7678434" cy="48813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1074FA9-EA15-9849-82BB-48D78C83F267}"/>
              </a:ext>
            </a:extLst>
          </p:cNvPr>
          <p:cNvSpPr/>
          <p:nvPr/>
        </p:nvSpPr>
        <p:spPr>
          <a:xfrm>
            <a:off x="2078182" y="295737"/>
            <a:ext cx="8645236" cy="509059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B8080E-AF5D-2A4D-88D6-913687F2F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376" y="3858319"/>
            <a:ext cx="9384628" cy="7968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C015E0-C859-1A40-A8B8-5C428E614C8A}"/>
              </a:ext>
            </a:extLst>
          </p:cNvPr>
          <p:cNvSpPr txBox="1"/>
          <p:nvPr/>
        </p:nvSpPr>
        <p:spPr>
          <a:xfrm>
            <a:off x="1601376" y="734291"/>
            <a:ext cx="938462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When you run this code, you will get what looks like an error but is actually just a message. R lets you know that some of the rows did not have data for </a:t>
            </a:r>
            <a:r>
              <a:rPr lang="en-US" sz="3200" dirty="0" err="1"/>
              <a:t>order_time</a:t>
            </a:r>
            <a:r>
              <a:rPr lang="en-US" sz="3200" dirty="0"/>
              <a:t> and/or </a:t>
            </a:r>
            <a:r>
              <a:rPr lang="en-US" sz="3200" dirty="0" err="1"/>
              <a:t>result_time</a:t>
            </a:r>
            <a:r>
              <a:rPr lang="en-US" sz="3200" dirty="0"/>
              <a:t> so those points were not plotted.</a:t>
            </a:r>
          </a:p>
        </p:txBody>
      </p:sp>
    </p:spTree>
    <p:extLst>
      <p:ext uri="{BB962C8B-B14F-4D97-AF65-F5344CB8AC3E}">
        <p14:creationId xmlns:p14="http://schemas.microsoft.com/office/powerpoint/2010/main" val="2492824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5B018A-D7A0-344C-B0D4-20E17F660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407" y="1536799"/>
            <a:ext cx="4157300" cy="392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3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36C6CA5E-86D4-1A49-93B9-337F60D84B09}"/>
              </a:ext>
            </a:extLst>
          </p:cNvPr>
          <p:cNvGrpSpPr/>
          <p:nvPr/>
        </p:nvGrpSpPr>
        <p:grpSpPr>
          <a:xfrm>
            <a:off x="422524" y="3234724"/>
            <a:ext cx="11713370" cy="1203859"/>
            <a:chOff x="2080824" y="3162925"/>
            <a:chExt cx="8340726" cy="65532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D92C0FF-CB1F-9A4E-B6EF-2EA254675007}"/>
                </a:ext>
              </a:extLst>
            </p:cNvPr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F33C217-C5E1-D143-9A12-E6479853C2EC}"/>
                </a:ext>
              </a:extLst>
            </p:cNvPr>
            <p:cNvSpPr txBox="1"/>
            <p:nvPr/>
          </p:nvSpPr>
          <p:spPr>
            <a:xfrm>
              <a:off x="2080824" y="3235065"/>
              <a:ext cx="8340726" cy="452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ggplot</a:t>
              </a:r>
              <a:r>
                <a:rPr lang="en-US" sz="24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(data = </a:t>
              </a:r>
              <a:r>
                <a:rPr lang="en-US" sz="24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orders</a:t>
              </a:r>
              <a:r>
                <a:rPr lang="en-US" sz="24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 +</a:t>
              </a:r>
              <a:r>
                <a:rPr lang="en-US" sz="24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</a:p>
            <a:p>
              <a:r>
                <a:rPr lang="en-US" sz="24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  </a:t>
              </a:r>
              <a:r>
                <a:rPr lang="en-US" sz="24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geom_point</a:t>
              </a:r>
              <a:r>
                <a:rPr lang="en-US" sz="24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(mapping = </a:t>
              </a:r>
              <a:r>
                <a:rPr lang="en-US" sz="24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aes</a:t>
              </a:r>
              <a:r>
                <a:rPr lang="en-US" sz="24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n-US" sz="24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x = </a:t>
              </a:r>
              <a:r>
                <a:rPr lang="en-US" sz="24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order_time</a:t>
              </a:r>
              <a:r>
                <a:rPr lang="en-US" sz="24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, y = </a:t>
              </a:r>
              <a:r>
                <a:rPr lang="en-US" sz="24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result_time</a:t>
              </a:r>
              <a:r>
                <a:rPr lang="en-US" sz="24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))</a:t>
              </a: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19" y="5629923"/>
            <a:ext cx="867253" cy="100620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28904" y="740977"/>
            <a:ext cx="31341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err="1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sz="4800" dirty="0">
                <a:latin typeface="Monaco" charset="0"/>
                <a:ea typeface="Monaco" charset="0"/>
                <a:cs typeface="Monaco" charset="0"/>
              </a:rPr>
              <a:t>()</a:t>
            </a:r>
            <a:endParaRPr lang="en-US" sz="4800" dirty="0"/>
          </a:p>
        </p:txBody>
      </p:sp>
      <p:grpSp>
        <p:nvGrpSpPr>
          <p:cNvPr id="5" name="Group 4"/>
          <p:cNvGrpSpPr/>
          <p:nvPr/>
        </p:nvGrpSpPr>
        <p:grpSpPr>
          <a:xfrm>
            <a:off x="3421229" y="1708386"/>
            <a:ext cx="2365216" cy="1246648"/>
            <a:chOff x="896764" y="1732048"/>
            <a:chExt cx="2365216" cy="1246648"/>
          </a:xfrm>
        </p:grpSpPr>
        <p:sp>
          <p:nvSpPr>
            <p:cNvPr id="29" name="Rounded Rectangular Callout 28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40759"/>
                <a:gd name="adj2" fmla="val 88113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96764" y="1811673"/>
              <a:ext cx="2365216" cy="10772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data frame</a:t>
              </a:r>
              <a:endParaRPr lang="en-US" sz="2800" b="1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419934" y="1357667"/>
            <a:ext cx="2730760" cy="1938992"/>
            <a:chOff x="896764" y="1380787"/>
            <a:chExt cx="2365216" cy="1938992"/>
          </a:xfrm>
        </p:grpSpPr>
        <p:sp>
          <p:nvSpPr>
            <p:cNvPr id="19" name="Rounded Rectangular Callout 18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107064"/>
                <a:gd name="adj2" fmla="val 99023"/>
                <a:gd name="adj3" fmla="val 1666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6764" y="1380787"/>
              <a:ext cx="2365216" cy="19389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+ sign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before new line</a:t>
              </a:r>
              <a:endParaRPr lang="en-US" sz="2800" b="1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22524" y="4814991"/>
            <a:ext cx="2365216" cy="1246648"/>
            <a:chOff x="896764" y="1732048"/>
            <a:chExt cx="2365216" cy="1246648"/>
          </a:xfrm>
        </p:grpSpPr>
        <p:sp>
          <p:nvSpPr>
            <p:cNvPr id="23" name="Rounded Rectangular Callout 22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2764"/>
                <a:gd name="adj2" fmla="val -98619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96764" y="1811673"/>
              <a:ext cx="2365216" cy="10772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type of layer</a:t>
              </a:r>
              <a:endParaRPr lang="en-US" sz="2800" b="1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421230" y="4679493"/>
            <a:ext cx="2546434" cy="1508105"/>
            <a:chOff x="896764" y="1596229"/>
            <a:chExt cx="2365216" cy="1508105"/>
          </a:xfrm>
        </p:grpSpPr>
        <p:sp>
          <p:nvSpPr>
            <p:cNvPr id="26" name="Rounded Rectangular Callout 25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12023"/>
                <a:gd name="adj2" fmla="val -100305"/>
                <a:gd name="adj3" fmla="val 1666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96764" y="1596229"/>
              <a:ext cx="2365216" cy="15081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mappings inside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latin typeface="Monaco" charset="0"/>
                  <a:ea typeface="Monaco" charset="0"/>
                  <a:cs typeface="Monaco" charset="0"/>
                </a:rPr>
                <a:t>aes</a:t>
              </a:r>
              <a:r>
                <a:rPr lang="en-US" sz="2400" b="1" dirty="0">
                  <a:solidFill>
                    <a:schemeClr val="bg1"/>
                  </a:solidFill>
                  <a:latin typeface="Monaco" charset="0"/>
                  <a:ea typeface="Monaco" charset="0"/>
                  <a:cs typeface="Monaco" charset="0"/>
                </a:rPr>
                <a:t>()</a:t>
              </a:r>
              <a:r>
                <a:rPr lang="en-US" sz="2800" dirty="0">
                  <a:solidFill>
                    <a:schemeClr val="bg1"/>
                  </a:solidFill>
                </a:rPr>
                <a:t> function</a:t>
              </a:r>
              <a:endParaRPr lang="en-US" sz="2800" b="1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0510" y="4794467"/>
            <a:ext cx="2365216" cy="1246648"/>
            <a:chOff x="896764" y="1732048"/>
            <a:chExt cx="2365216" cy="1246648"/>
          </a:xfrm>
        </p:grpSpPr>
        <p:sp>
          <p:nvSpPr>
            <p:cNvPr id="30" name="Rounded Rectangular Callout 29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28669"/>
                <a:gd name="adj2" fmla="val -92462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96764" y="2088671"/>
              <a:ext cx="236521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Monaco" pitchFamily="2" charset="77"/>
                </a:rPr>
                <a:t>x</a:t>
              </a:r>
              <a:r>
                <a:rPr lang="en-US" sz="2800" dirty="0">
                  <a:solidFill>
                    <a:schemeClr val="bg1"/>
                  </a:solidFill>
                </a:rPr>
                <a:t> variable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22524" y="1572568"/>
            <a:ext cx="2365216" cy="1508105"/>
            <a:chOff x="896764" y="1596230"/>
            <a:chExt cx="2365216" cy="1508105"/>
          </a:xfrm>
        </p:grpSpPr>
        <p:sp>
          <p:nvSpPr>
            <p:cNvPr id="33" name="Rounded Rectangular Callout 32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6901"/>
                <a:gd name="adj2" fmla="val 80824"/>
                <a:gd name="adj3" fmla="val 1666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96764" y="1596230"/>
              <a:ext cx="2365216" cy="15081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initialize a plot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with </a:t>
              </a:r>
              <a:r>
                <a:rPr lang="en-US" sz="2400" b="1" dirty="0" err="1">
                  <a:solidFill>
                    <a:schemeClr val="bg1"/>
                  </a:solidFill>
                  <a:latin typeface="Monaco" charset="0"/>
                  <a:ea typeface="Monaco" charset="0"/>
                  <a:cs typeface="Monaco" charset="0"/>
                </a:rPr>
                <a:t>ggplot</a:t>
              </a:r>
              <a:r>
                <a:rPr lang="en-US" sz="2400" b="1" dirty="0">
                  <a:solidFill>
                    <a:schemeClr val="bg1"/>
                  </a:solidFill>
                  <a:latin typeface="Monaco" charset="0"/>
                  <a:ea typeface="Monaco" charset="0"/>
                  <a:cs typeface="Monaco" charset="0"/>
                </a:rPr>
                <a:t>()</a:t>
              </a:r>
              <a:endParaRPr lang="en-US" sz="2800" b="1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878E30D-B972-A449-A9E8-3788FCC6B36C}"/>
              </a:ext>
            </a:extLst>
          </p:cNvPr>
          <p:cNvGrpSpPr/>
          <p:nvPr/>
        </p:nvGrpSpPr>
        <p:grpSpPr>
          <a:xfrm>
            <a:off x="9418573" y="4799558"/>
            <a:ext cx="2365216" cy="1246648"/>
            <a:chOff x="896764" y="1732048"/>
            <a:chExt cx="2365216" cy="1246648"/>
          </a:xfrm>
        </p:grpSpPr>
        <p:sp>
          <p:nvSpPr>
            <p:cNvPr id="40" name="Rounded Rectangular Callout 39">
              <a:extLst>
                <a:ext uri="{FF2B5EF4-FFF2-40B4-BE49-F238E27FC236}">
                  <a16:creationId xmlns:a16="http://schemas.microsoft.com/office/drawing/2014/main" id="{065AFE25-FB19-654D-BF2E-FE437843CDC5}"/>
                </a:ext>
              </a:extLst>
            </p:cNvPr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28669"/>
                <a:gd name="adj2" fmla="val -92462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B954484-1E48-7043-83CD-BEF8A8E703A1}"/>
                </a:ext>
              </a:extLst>
            </p:cNvPr>
            <p:cNvSpPr txBox="1"/>
            <p:nvPr/>
          </p:nvSpPr>
          <p:spPr>
            <a:xfrm>
              <a:off x="896764" y="2088671"/>
              <a:ext cx="236521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Monaco" pitchFamily="2" charset="77"/>
                </a:rPr>
                <a:t>y</a:t>
              </a:r>
              <a:r>
                <a:rPr lang="en-US" sz="2800" dirty="0">
                  <a:solidFill>
                    <a:schemeClr val="bg1"/>
                  </a:solidFill>
                </a:rPr>
                <a:t> variable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882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CDA MGH 2018 Template" id="{EDF309EF-84D3-1348-B69F-FB3BCAEF6D5D}" vid="{E8ADBC31-0938-DF46-B2BA-A65B80794F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RCDA MGH 2018 Template</Template>
  <TotalTime>7280</TotalTime>
  <Words>2136</Words>
  <Application>Microsoft Macintosh PowerPoint</Application>
  <PresentationFormat>Widescreen</PresentationFormat>
  <Paragraphs>251</Paragraphs>
  <Slides>39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Calibri</vt:lpstr>
      <vt:lpstr>Menlo</vt:lpstr>
      <vt:lpstr>Monaco</vt:lpstr>
      <vt:lpstr>Tw Cen MT</vt:lpstr>
      <vt:lpstr>Tw Cen MT Condensed</vt:lpstr>
      <vt:lpstr>Wingdings 3</vt:lpstr>
      <vt:lpstr>Integral</vt:lpstr>
      <vt:lpstr>Introduction to R Workshop</vt:lpstr>
      <vt:lpstr>PowerPoint Presentation</vt:lpstr>
      <vt:lpstr>PowerPoint Presentation</vt:lpstr>
      <vt:lpstr>Your Turn 1</vt:lpstr>
      <vt:lpstr>Your Turn 2</vt:lpstr>
      <vt:lpstr>PowerPoint Presentation</vt:lpstr>
      <vt:lpstr>PowerPoint Presentation</vt:lpstr>
      <vt:lpstr>PowerPoint Presentation</vt:lpstr>
      <vt:lpstr>PowerPoint Presentation</vt:lpstr>
      <vt:lpstr>To make any kind of graph:</vt:lpstr>
      <vt:lpstr>1. Pick a “Tidy” Data Frame</vt:lpstr>
      <vt:lpstr>2. Choose a “Geom” Function</vt:lpstr>
      <vt:lpstr>PowerPoint Presentation</vt:lpstr>
      <vt:lpstr>Aesthetics</vt:lpstr>
      <vt:lpstr>3. Write Aesthetic Mappings</vt:lpstr>
      <vt:lpstr>Your Turn 3</vt:lpstr>
      <vt:lpstr>Your Turn 4</vt:lpstr>
      <vt:lpstr>Setting vs Mapping Aesthetics</vt:lpstr>
      <vt:lpstr>PowerPoint Presentation</vt:lpstr>
      <vt:lpstr>PowerPoint Presentation</vt:lpstr>
      <vt:lpstr>PowerPoint Presentation</vt:lpstr>
      <vt:lpstr>PowerPoint Presentation</vt:lpstr>
      <vt:lpstr>Geom Functions</vt:lpstr>
      <vt:lpstr>PowerPoint Presentation</vt:lpstr>
      <vt:lpstr>PowerPoint Presentation</vt:lpstr>
      <vt:lpstr>PowerPoint Presentation</vt:lpstr>
      <vt:lpstr>Your Turn 5</vt:lpstr>
      <vt:lpstr>Global vs Local Settings</vt:lpstr>
      <vt:lpstr>PowerPoint Presentation</vt:lpstr>
      <vt:lpstr>PowerPoint Presentation</vt:lpstr>
      <vt:lpstr>What Else?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Reproducible Clinical Data Analysis with R and RStudio</dc:title>
  <dc:creator>Kadauke, Stephan,M.D.</dc:creator>
  <cp:lastModifiedBy>Kadauke, Stephan</cp:lastModifiedBy>
  <cp:revision>339</cp:revision>
  <cp:lastPrinted>2019-05-03T17:31:12Z</cp:lastPrinted>
  <dcterms:created xsi:type="dcterms:W3CDTF">2018-02-26T19:02:44Z</dcterms:created>
  <dcterms:modified xsi:type="dcterms:W3CDTF">2019-05-04T04:30:38Z</dcterms:modified>
</cp:coreProperties>
</file>